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302" r:id="rId7"/>
    <p:sldId id="300" r:id="rId8"/>
    <p:sldId id="301" r:id="rId9"/>
    <p:sldId id="270" r:id="rId10"/>
    <p:sldId id="263" r:id="rId11"/>
    <p:sldId id="303" r:id="rId12"/>
    <p:sldId id="304" r:id="rId13"/>
    <p:sldId id="305" r:id="rId14"/>
    <p:sldId id="306" r:id="rId15"/>
    <p:sldId id="266" r:id="rId16"/>
    <p:sldId id="267" r:id="rId17"/>
    <p:sldId id="268" r:id="rId18"/>
    <p:sldId id="307" r:id="rId19"/>
    <p:sldId id="308" r:id="rId20"/>
    <p:sldId id="309" r:id="rId21"/>
    <p:sldId id="264" r:id="rId22"/>
    <p:sldId id="299" r:id="rId23"/>
    <p:sldId id="310" r:id="rId24"/>
    <p:sldId id="271" r:id="rId25"/>
    <p:sldId id="273" r:id="rId26"/>
    <p:sldId id="274" r:id="rId27"/>
    <p:sldId id="275" r:id="rId28"/>
    <p:sldId id="272" r:id="rId29"/>
    <p:sldId id="287" r:id="rId30"/>
    <p:sldId id="295" r:id="rId31"/>
    <p:sldId id="290" r:id="rId32"/>
    <p:sldId id="291" r:id="rId33"/>
    <p:sldId id="292" r:id="rId34"/>
    <p:sldId id="293" r:id="rId35"/>
    <p:sldId id="294" r:id="rId36"/>
    <p:sldId id="296" r:id="rId37"/>
    <p:sldId id="297" r:id="rId38"/>
    <p:sldId id="298" r:id="rId39"/>
    <p:sldId id="276" r:id="rId40"/>
    <p:sldId id="281" r:id="rId41"/>
    <p:sldId id="282" r:id="rId42"/>
    <p:sldId id="285" r:id="rId43"/>
    <p:sldId id="283" r:id="rId44"/>
    <p:sldId id="284" r:id="rId45"/>
    <p:sldId id="286" r:id="rId46"/>
    <p:sldId id="277" r:id="rId47"/>
    <p:sldId id="278" r:id="rId48"/>
    <p:sldId id="279" r:id="rId49"/>
    <p:sldId id="28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9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F0E05CA-C2C8-42C2-9A36-12E40D021C6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75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52269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595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353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2494414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078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33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195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39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12555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75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A56937-45EC-4B69-873F-EBBEEA6923CB}"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26140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A56937-45EC-4B69-873F-EBBEEA6923CB}" type="datetimeFigureOut">
              <a:rPr lang="en-US" smtClean="0"/>
              <a:t>10/22/2019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0E05CA-C2C8-42C2-9A36-12E40D021C6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6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A56937-45EC-4B69-873F-EBBEEA6923CB}" type="datetimeFigureOut">
              <a:rPr lang="en-US" smtClean="0"/>
              <a:t>10/22/2019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56937-45EC-4B69-873F-EBBEEA6923CB}" type="datetimeFigureOut">
              <a:rPr lang="en-US" smtClean="0"/>
              <a:t>10/22/2019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910058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7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64987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A56937-45EC-4B69-873F-EBBEEA6923CB}" type="datetimeFigureOut">
              <a:rPr lang="en-US" smtClean="0"/>
              <a:t>10/22/2019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0E05CA-C2C8-42C2-9A36-12E40D021C6B}" type="slidenum">
              <a:rPr lang="en-US" smtClean="0"/>
              <a:t>‹#›</a:t>
            </a:fld>
            <a:endParaRPr lang="en-US"/>
          </a:p>
        </p:txBody>
      </p:sp>
    </p:spTree>
    <p:extLst>
      <p:ext uri="{BB962C8B-B14F-4D97-AF65-F5344CB8AC3E}">
        <p14:creationId xmlns:p14="http://schemas.microsoft.com/office/powerpoint/2010/main" val="10769566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masutra.com/blogs/BrandonHope/20170405/295062/Physically_Based_Rendering_and_Stylization.ph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76CF4E-544A-4772-86EF-D03E2CE47445}"/>
              </a:ext>
            </a:extLst>
          </p:cNvPr>
          <p:cNvPicPr>
            <a:picLocks noChangeAspect="1"/>
          </p:cNvPicPr>
          <p:nvPr/>
        </p:nvPicPr>
        <p:blipFill>
          <a:blip r:embed="rId3"/>
          <a:stretch>
            <a:fillRect/>
          </a:stretch>
        </p:blipFill>
        <p:spPr>
          <a:xfrm>
            <a:off x="3175" y="0"/>
            <a:ext cx="12185649" cy="6854428"/>
          </a:xfrm>
          <a:prstGeom prst="rect">
            <a:avLst/>
          </a:prstGeom>
        </p:spPr>
      </p:pic>
      <p:grpSp>
        <p:nvGrpSpPr>
          <p:cNvPr id="21" name="Group 20">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73C24F8-CA7B-4A99-925E-A512360507D6}"/>
              </a:ext>
            </a:extLst>
          </p:cNvPr>
          <p:cNvSpPr>
            <a:spLocks noGrp="1"/>
          </p:cNvSpPr>
          <p:nvPr>
            <p:ph type="ctrTitle"/>
          </p:nvPr>
        </p:nvSpPr>
        <p:spPr>
          <a:xfrm>
            <a:off x="8013290" y="1041401"/>
            <a:ext cx="3079006" cy="2345264"/>
          </a:xfrm>
        </p:spPr>
        <p:txBody>
          <a:bodyPr>
            <a:normAutofit/>
          </a:bodyPr>
          <a:lstStyle/>
          <a:p>
            <a:r>
              <a:rPr lang="en-US" sz="4400" dirty="0">
                <a:solidFill>
                  <a:srgbClr val="262626"/>
                </a:solidFill>
              </a:rPr>
              <a:t>Coffee Mania</a:t>
            </a:r>
            <a:br>
              <a:rPr lang="en-US" sz="4400" dirty="0">
                <a:solidFill>
                  <a:srgbClr val="262626"/>
                </a:solidFill>
              </a:rPr>
            </a:br>
            <a:r>
              <a:rPr lang="en-US" sz="4400" dirty="0">
                <a:solidFill>
                  <a:srgbClr val="262626"/>
                </a:solidFill>
              </a:rPr>
              <a:t>Art-Bible</a:t>
            </a:r>
          </a:p>
        </p:txBody>
      </p:sp>
      <p:sp>
        <p:nvSpPr>
          <p:cNvPr id="3" name="Subtitle 2">
            <a:extLst>
              <a:ext uri="{FF2B5EF4-FFF2-40B4-BE49-F238E27FC236}">
                <a16:creationId xmlns:a16="http://schemas.microsoft.com/office/drawing/2014/main" id="{D517D795-9D75-41A4-8D12-25E4028991E2}"/>
              </a:ext>
            </a:extLst>
          </p:cNvPr>
          <p:cNvSpPr>
            <a:spLocks noGrp="1"/>
          </p:cNvSpPr>
          <p:nvPr>
            <p:ph type="subTitle" idx="1"/>
          </p:nvPr>
        </p:nvSpPr>
        <p:spPr>
          <a:xfrm>
            <a:off x="7999431" y="3657596"/>
            <a:ext cx="3092865" cy="1933463"/>
          </a:xfrm>
        </p:spPr>
        <p:txBody>
          <a:bodyPr>
            <a:normAutofit/>
          </a:bodyPr>
          <a:lstStyle/>
          <a:p>
            <a:r>
              <a:rPr lang="en-US">
                <a:solidFill>
                  <a:srgbClr val="000000"/>
                </a:solidFill>
              </a:rPr>
              <a:t>Mean Bean Studios</a:t>
            </a:r>
          </a:p>
          <a:p>
            <a:r>
              <a:rPr lang="en-US">
                <a:solidFill>
                  <a:srgbClr val="000000"/>
                </a:solidFill>
              </a:rPr>
              <a:t>Aiden, Domenic and Tarek</a:t>
            </a:r>
          </a:p>
        </p:txBody>
      </p:sp>
      <p:sp>
        <p:nvSpPr>
          <p:cNvPr id="27" name="Rectangle 26">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9DFD64-CA61-4A2A-8B60-4956689703C0}"/>
              </a:ext>
            </a:extLst>
          </p:cNvPr>
          <p:cNvPicPr>
            <a:picLocks noChangeAspect="1"/>
          </p:cNvPicPr>
          <p:nvPr/>
        </p:nvPicPr>
        <p:blipFill>
          <a:blip r:embed="rId6"/>
          <a:stretch>
            <a:fillRect/>
          </a:stretch>
        </p:blipFill>
        <p:spPr>
          <a:xfrm>
            <a:off x="1615679" y="1410208"/>
            <a:ext cx="5378090" cy="3858780"/>
          </a:xfrm>
          <a:prstGeom prst="rect">
            <a:avLst/>
          </a:prstGeom>
        </p:spPr>
      </p:pic>
      <p:cxnSp>
        <p:nvCxnSpPr>
          <p:cNvPr id="29" name="Straight Connector 28">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805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2" name="Picture 71">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5" name="Picture 74">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29" name="Straight Connector 76">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30" name="Rectangle 7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dna.artstation.com/p/assets/images/images/005/394/244/large/romain-durand-water2.jpg?1490718196">
            <a:extLst>
              <a:ext uri="{FF2B5EF4-FFF2-40B4-BE49-F238E27FC236}">
                <a16:creationId xmlns:a16="http://schemas.microsoft.com/office/drawing/2014/main" id="{87AC2650-84E6-4AAA-AB97-E2D45104546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3556" t="2964" r="1" b="3266"/>
          <a:stretch/>
        </p:blipFill>
        <p:spPr bwMode="auto">
          <a:xfrm>
            <a:off x="20" y="0"/>
            <a:ext cx="12191980" cy="685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2B70EB-8229-49BE-AE34-10A26CB25872}"/>
              </a:ext>
            </a:extLst>
          </p:cNvPr>
          <p:cNvSpPr>
            <a:spLocks noGrp="1"/>
          </p:cNvSpPr>
          <p:nvPr>
            <p:ph type="title"/>
          </p:nvPr>
        </p:nvSpPr>
        <p:spPr>
          <a:xfrm>
            <a:off x="2641592" y="2668562"/>
            <a:ext cx="6815669" cy="1539538"/>
          </a:xfrm>
        </p:spPr>
        <p:txBody>
          <a:bodyPr vert="horz" lIns="91440" tIns="45720" rIns="91440" bIns="45720" rtlCol="0" anchor="b">
            <a:normAutofit fontScale="90000"/>
          </a:bodyPr>
          <a:lstStyle/>
          <a:p>
            <a:r>
              <a:rPr lang="en-US" sz="8000" dirty="0">
                <a:solidFill>
                  <a:srgbClr val="FFFFFF"/>
                </a:solidFill>
              </a:rPr>
              <a:t>Art style</a:t>
            </a:r>
            <a:br>
              <a:rPr lang="en-US" sz="5400" dirty="0">
                <a:solidFill>
                  <a:srgbClr val="FFFFFF"/>
                </a:solidFill>
              </a:rPr>
            </a:br>
            <a:r>
              <a:rPr lang="en-US" sz="3100" dirty="0">
                <a:solidFill>
                  <a:srgbClr val="FFFFFF"/>
                </a:solidFill>
              </a:rPr>
              <a:t>Stylized PBR</a:t>
            </a:r>
          </a:p>
        </p:txBody>
      </p:sp>
      <p:cxnSp>
        <p:nvCxnSpPr>
          <p:cNvPr id="1031" name="Straight Connector 8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664526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What defines our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a:bodyPr>
          <a:lstStyle/>
          <a:p>
            <a:r>
              <a:rPr lang="en-US" dirty="0"/>
              <a:t>Flat colors layered to create depth use of </a:t>
            </a:r>
            <a:r>
              <a:rPr lang="en-US" dirty="0" err="1"/>
              <a:t>pbr</a:t>
            </a:r>
            <a:r>
              <a:rPr lang="en-US" dirty="0"/>
              <a:t> to add detail</a:t>
            </a:r>
          </a:p>
          <a:p>
            <a:r>
              <a:rPr lang="en-US" dirty="0"/>
              <a:t>Minimal normal information </a:t>
            </a:r>
          </a:p>
          <a:p>
            <a:r>
              <a:rPr lang="en-US" dirty="0"/>
              <a:t>Chiseled edges </a:t>
            </a:r>
          </a:p>
          <a:p>
            <a:r>
              <a:rPr lang="en-US" dirty="0"/>
              <a:t>Bright colors</a:t>
            </a:r>
          </a:p>
          <a:p>
            <a:r>
              <a:rPr lang="en-US" dirty="0"/>
              <a:t>High saturation </a:t>
            </a:r>
          </a:p>
          <a:p>
            <a:r>
              <a:rPr lang="en-US" dirty="0"/>
              <a:t>Low poly model with minimal topology </a:t>
            </a:r>
          </a:p>
        </p:txBody>
      </p:sp>
    </p:spTree>
    <p:extLst>
      <p:ext uri="{BB962C8B-B14F-4D97-AF65-F5344CB8AC3E}">
        <p14:creationId xmlns:p14="http://schemas.microsoft.com/office/powerpoint/2010/main" val="350624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Chiseled edges flat colors with minimal detail in textures. High focus on edges being distinct and hard defined shadows.</a:t>
            </a:r>
          </a:p>
          <a:p>
            <a:r>
              <a:rPr lang="en-US" dirty="0"/>
              <a:t>Color is layered using PBR and hand painted techniques to create a stylized take on realism. </a:t>
            </a:r>
          </a:p>
        </p:txBody>
      </p:sp>
      <p:pic>
        <p:nvPicPr>
          <p:cNvPr id="3074" name="Picture 2" descr="https://cdna.artstation.com/p/assets/images/images/005/394/246/large/romain-durand-water3.jpg?1490718198">
            <a:extLst>
              <a:ext uri="{FF2B5EF4-FFF2-40B4-BE49-F238E27FC236}">
                <a16:creationId xmlns:a16="http://schemas.microsoft.com/office/drawing/2014/main" id="{D71EED51-4AC9-4F3D-B729-6F246C9E1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79" t="56034" r="40534" b="18702"/>
          <a:stretch/>
        </p:blipFill>
        <p:spPr bwMode="auto">
          <a:xfrm>
            <a:off x="826142" y="2328160"/>
            <a:ext cx="5269857" cy="377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3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The normals retain large details and a few minor flat faces however most of the detail is just in adding additional edges.</a:t>
            </a:r>
          </a:p>
          <a:p>
            <a:r>
              <a:rPr lang="en-US" dirty="0"/>
              <a:t>The colors are bright, saturated and fairly simple in terms of details. </a:t>
            </a:r>
          </a:p>
        </p:txBody>
      </p:sp>
      <p:pic>
        <p:nvPicPr>
          <p:cNvPr id="5124" name="Picture 4" descr="https://cdna.artstation.com/p/assets/images/images/005/394/366/large/romain-durand-water11.jpg?1490718691">
            <a:extLst>
              <a:ext uri="{FF2B5EF4-FFF2-40B4-BE49-F238E27FC236}">
                <a16:creationId xmlns:a16="http://schemas.microsoft.com/office/drawing/2014/main" id="{A90A53F1-D3CA-4755-8BE4-54913CF47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5212" r="23010"/>
          <a:stretch/>
        </p:blipFill>
        <p:spPr bwMode="auto">
          <a:xfrm>
            <a:off x="1371599" y="2444620"/>
            <a:ext cx="4385390" cy="376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17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a:xfrm>
            <a:off x="5010538" y="982132"/>
            <a:ext cx="5886060" cy="1303867"/>
          </a:xfrm>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5225143" y="2556932"/>
            <a:ext cx="5671454" cy="3318936"/>
          </a:xfrm>
        </p:spPr>
        <p:txBody>
          <a:bodyPr/>
          <a:lstStyle/>
          <a:p>
            <a:r>
              <a:rPr lang="en-US" dirty="0"/>
              <a:t>All assets should be built with minimal topology and mainly rely on baking to create details. </a:t>
            </a:r>
          </a:p>
          <a:p>
            <a:endParaRPr lang="en-US" dirty="0"/>
          </a:p>
          <a:p>
            <a:endParaRPr lang="en-US" dirty="0"/>
          </a:p>
        </p:txBody>
      </p:sp>
      <p:pic>
        <p:nvPicPr>
          <p:cNvPr id="6146" name="Picture 2" descr="https://cdna.artstation.com/p/assets/images/images/005/394/364/large/romain-durand-water10.jpg?1490718687">
            <a:extLst>
              <a:ext uri="{FF2B5EF4-FFF2-40B4-BE49-F238E27FC236}">
                <a16:creationId xmlns:a16="http://schemas.microsoft.com/office/drawing/2014/main" id="{A9C95136-7728-403F-B059-078DD4F6D5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5" r="44209"/>
          <a:stretch/>
        </p:blipFill>
        <p:spPr bwMode="auto">
          <a:xfrm>
            <a:off x="618995" y="611846"/>
            <a:ext cx="4391543" cy="563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60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A justification of the art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fontScale="77500" lnSpcReduction="20000"/>
          </a:bodyPr>
          <a:lstStyle/>
          <a:p>
            <a:r>
              <a:rPr lang="en-US" dirty="0"/>
              <a:t>Based on the current design of our narrative we have and how the stages will be laid out we believe that Stylized PBR with a mix of hand painted would be the most applicable art style.</a:t>
            </a:r>
          </a:p>
          <a:p>
            <a:r>
              <a:rPr lang="en-US" dirty="0"/>
              <a:t>Though the narrative that we are displaying and the way each environment will represent a growth of the character we can use clear distinctions though stylized levels to make the motifs abundantly clear. </a:t>
            </a:r>
          </a:p>
          <a:p>
            <a:r>
              <a:rPr lang="en-US" dirty="0"/>
              <a:t>To sum up all of our findings stylized PBR with some hand painted assets will fit best to fulfill the requirements of the brief. Our style will also help serve our strong visual narrative. </a:t>
            </a:r>
          </a:p>
          <a:p>
            <a:endParaRPr lang="en-US" dirty="0"/>
          </a:p>
          <a:p>
            <a:r>
              <a:rPr lang="en-US" dirty="0"/>
              <a:t>Link to a definition of PBR for further reference / reading </a:t>
            </a:r>
            <a:r>
              <a:rPr lang="en-US" dirty="0">
                <a:hlinkClick r:id="rId2"/>
              </a:rPr>
              <a:t>https://www.gamasutra.com/blogs/BrandonHope/20170405/295062/Physically_Based_Rendering_and_Stylization.php</a:t>
            </a:r>
            <a:endParaRPr lang="en-US" dirty="0"/>
          </a:p>
          <a:p>
            <a:endParaRPr lang="en-US" dirty="0"/>
          </a:p>
        </p:txBody>
      </p:sp>
    </p:spTree>
    <p:extLst>
      <p:ext uri="{BB962C8B-B14F-4D97-AF65-F5344CB8AC3E}">
        <p14:creationId xmlns:p14="http://schemas.microsoft.com/office/powerpoint/2010/main" val="3498514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0D59-46D0-46C5-A875-094A002E1E6A}"/>
              </a:ext>
            </a:extLst>
          </p:cNvPr>
          <p:cNvSpPr>
            <a:spLocks noGrp="1"/>
          </p:cNvSpPr>
          <p:nvPr>
            <p:ph type="title"/>
          </p:nvPr>
        </p:nvSpPr>
        <p:spPr/>
        <p:txBody>
          <a:bodyPr/>
          <a:lstStyle/>
          <a:p>
            <a:r>
              <a:rPr lang="en-US" dirty="0"/>
              <a:t>Concept art</a:t>
            </a:r>
          </a:p>
        </p:txBody>
      </p:sp>
      <p:sp>
        <p:nvSpPr>
          <p:cNvPr id="3" name="Content Placeholder 2">
            <a:extLst>
              <a:ext uri="{FF2B5EF4-FFF2-40B4-BE49-F238E27FC236}">
                <a16:creationId xmlns:a16="http://schemas.microsoft.com/office/drawing/2014/main" id="{EC9CBDF2-F75C-4E57-9220-E7ADF549EE1A}"/>
              </a:ext>
            </a:extLst>
          </p:cNvPr>
          <p:cNvSpPr>
            <a:spLocks noGrp="1"/>
          </p:cNvSpPr>
          <p:nvPr>
            <p:ph idx="1"/>
          </p:nvPr>
        </p:nvSpPr>
        <p:spPr/>
        <p:txBody>
          <a:bodyPr/>
          <a:lstStyle/>
          <a:p>
            <a:r>
              <a:rPr lang="en-US" dirty="0"/>
              <a:t>Each concept is created with the intent of building upon the other assets and using sections from each as a basis for building a better version. </a:t>
            </a:r>
          </a:p>
          <a:p>
            <a:endParaRPr lang="en-US" dirty="0"/>
          </a:p>
          <a:p>
            <a:r>
              <a:rPr lang="en-US" dirty="0"/>
              <a:t>Concepts will have annotations and detailing to describe what is being done and why it is being done in that way.  </a:t>
            </a:r>
          </a:p>
        </p:txBody>
      </p:sp>
    </p:spTree>
    <p:extLst>
      <p:ext uri="{BB962C8B-B14F-4D97-AF65-F5344CB8AC3E}">
        <p14:creationId xmlns:p14="http://schemas.microsoft.com/office/powerpoint/2010/main" val="280045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err="1">
                <a:solidFill>
                  <a:schemeClr val="bg1"/>
                </a:solidFill>
              </a:rPr>
              <a:t>Tree,Rocks,Ground,Rockwall</a:t>
            </a:r>
            <a:r>
              <a:rPr lang="en-US" dirty="0">
                <a:solidFill>
                  <a:schemeClr val="bg1"/>
                </a:solidFill>
              </a:rPr>
              <a:t>.</a:t>
            </a:r>
          </a:p>
          <a:p>
            <a:r>
              <a:rPr lang="en-US" dirty="0">
                <a:solidFill>
                  <a:schemeClr val="bg1"/>
                </a:solidFill>
              </a:rPr>
              <a:t>Consult asset guide </a:t>
            </a:r>
            <a:r>
              <a:rPr lang="en-US">
                <a:solidFill>
                  <a:schemeClr val="bg1"/>
                </a:solidFill>
              </a:rPr>
              <a:t>for details.  </a:t>
            </a:r>
            <a:endParaRPr lang="en-US" dirty="0">
              <a:solidFill>
                <a:schemeClr val="bg1"/>
              </a:solidFill>
            </a:endParaRP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0" y="2400639"/>
            <a:ext cx="6429046" cy="3616338"/>
          </a:xfrm>
          <a:prstGeom prst="rect">
            <a:avLst/>
          </a:prstGeom>
        </p:spPr>
      </p:pic>
    </p:spTree>
    <p:extLst>
      <p:ext uri="{BB962C8B-B14F-4D97-AF65-F5344CB8AC3E}">
        <p14:creationId xmlns:p14="http://schemas.microsoft.com/office/powerpoint/2010/main" val="30437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a:bodyPr>
          <a:lstStyle/>
          <a:p>
            <a:r>
              <a:rPr lang="en-US" dirty="0">
                <a:solidFill>
                  <a:schemeClr val="bg1"/>
                </a:solidFill>
              </a:rPr>
              <a:t>Path will be the centerpiece.</a:t>
            </a:r>
          </a:p>
          <a:p>
            <a:r>
              <a:rPr lang="en-US" dirty="0">
                <a:solidFill>
                  <a:schemeClr val="bg1"/>
                </a:solidFill>
              </a:rPr>
              <a:t>Build modular trees, rocks and shrubs to decrease the amount of negative space.</a:t>
            </a:r>
          </a:p>
          <a:p>
            <a:r>
              <a:rPr lang="en-US" dirty="0">
                <a:solidFill>
                  <a:schemeClr val="bg1"/>
                </a:solidFill>
              </a:rPr>
              <a:t>Make each chunk feel natural by having points connect seamlessly.</a:t>
            </a:r>
          </a:p>
          <a:p>
            <a:r>
              <a:rPr lang="en-US" dirty="0">
                <a:solidFill>
                  <a:schemeClr val="bg1"/>
                </a:solidFill>
              </a:rPr>
              <a:t>Have assets in the background that justify the obstacles </a:t>
            </a:r>
            <a:r>
              <a:rPr lang="en-US" dirty="0" err="1">
                <a:solidFill>
                  <a:schemeClr val="bg1"/>
                </a:solidFill>
              </a:rPr>
              <a:t>eg.</a:t>
            </a:r>
            <a:r>
              <a:rPr lang="en-US" dirty="0">
                <a:solidFill>
                  <a:schemeClr val="bg1"/>
                </a:solidFill>
              </a:rPr>
              <a:t> Tree stump</a:t>
            </a:r>
          </a:p>
          <a:p>
            <a:r>
              <a:rPr lang="en-US" dirty="0">
                <a:solidFill>
                  <a:schemeClr val="bg1"/>
                </a:solidFill>
              </a:rPr>
              <a:t>Use the color and brightness of the environment vs the path to draw focus.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30603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a:solidFill>
                  <a:schemeClr val="bg1"/>
                </a:solidFill>
              </a:rPr>
              <a:t>Tree, Rocks, Ground, bricks to build structures.</a:t>
            </a:r>
          </a:p>
          <a:p>
            <a:r>
              <a:rPr lang="en-US" dirty="0">
                <a:solidFill>
                  <a:schemeClr val="bg1"/>
                </a:solidFill>
              </a:rPr>
              <a:t>Consult asset guide for details.  </a:t>
            </a: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1" y="2403871"/>
            <a:ext cx="6423298" cy="3613106"/>
          </a:xfrm>
          <a:prstGeom prst="rect">
            <a:avLst/>
          </a:prstGeom>
        </p:spPr>
      </p:pic>
    </p:spTree>
    <p:extLst>
      <p:ext uri="{BB962C8B-B14F-4D97-AF65-F5344CB8AC3E}">
        <p14:creationId xmlns:p14="http://schemas.microsoft.com/office/powerpoint/2010/main" val="81930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230B2-B2FB-4AAE-BEED-C8E88F999698}"/>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0F8A6DC-6EAE-4851-BC25-1C035DB9B95B}"/>
              </a:ext>
            </a:extLst>
          </p:cNvPr>
          <p:cNvSpPr>
            <a:spLocks noGrp="1"/>
          </p:cNvSpPr>
          <p:nvPr>
            <p:ph idx="1"/>
          </p:nvPr>
        </p:nvSpPr>
        <p:spPr/>
        <p:txBody>
          <a:bodyPr/>
          <a:lstStyle/>
          <a:p>
            <a:r>
              <a:rPr lang="en-US" dirty="0"/>
              <a:t>Coffee mania is an endless runner which will have simplistic assets which will help drive an engaging artistic experience throughout the gameplay experience. </a:t>
            </a:r>
          </a:p>
          <a:p>
            <a:r>
              <a:rPr lang="en-US" dirty="0"/>
              <a:t>The game will be broken into segments with unique asset designs which will expand the artistic freedoms and expressions. </a:t>
            </a:r>
          </a:p>
        </p:txBody>
      </p:sp>
    </p:spTree>
    <p:extLst>
      <p:ext uri="{BB962C8B-B14F-4D97-AF65-F5344CB8AC3E}">
        <p14:creationId xmlns:p14="http://schemas.microsoft.com/office/powerpoint/2010/main" val="222071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lnSpcReduction="10000"/>
          </a:bodyPr>
          <a:lstStyle/>
          <a:p>
            <a:r>
              <a:rPr lang="en-US" dirty="0">
                <a:solidFill>
                  <a:schemeClr val="bg1"/>
                </a:solidFill>
              </a:rPr>
              <a:t>Path will be the centerpiece.</a:t>
            </a:r>
          </a:p>
          <a:p>
            <a:r>
              <a:rPr lang="en-US" dirty="0">
                <a:solidFill>
                  <a:schemeClr val="bg1"/>
                </a:solidFill>
              </a:rPr>
              <a:t>Build modular assets to build unique structures and environments in each chunk.</a:t>
            </a:r>
          </a:p>
          <a:p>
            <a:r>
              <a:rPr lang="en-US" dirty="0">
                <a:solidFill>
                  <a:schemeClr val="bg1"/>
                </a:solidFill>
              </a:rPr>
              <a:t>Try to use negative space to draw focus to the areas where assets are populated.</a:t>
            </a:r>
          </a:p>
          <a:p>
            <a:r>
              <a:rPr lang="en-US" dirty="0">
                <a:solidFill>
                  <a:schemeClr val="bg1"/>
                </a:solidFill>
              </a:rPr>
              <a:t>It is a desert but we should not have large sections with nothing but sand as this will be boring, to fix this use small details like rocks to break the mundane environment.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8701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6826322" y="2556933"/>
            <a:ext cx="3930577" cy="3318936"/>
          </a:xfrm>
        </p:spPr>
        <p:txBody>
          <a:bodyPr>
            <a:normAutofit/>
          </a:bodyPr>
          <a:lstStyle/>
          <a:p>
            <a:r>
              <a:rPr lang="en-US" dirty="0">
                <a:solidFill>
                  <a:schemeClr val="bg1"/>
                </a:solidFill>
              </a:rPr>
              <a:t>Concepts for the antagonist and their visual appeal / design.</a:t>
            </a:r>
          </a:p>
        </p:txBody>
      </p:sp>
      <p:pic>
        <p:nvPicPr>
          <p:cNvPr id="20" name="Picture 19">
            <a:extLst>
              <a:ext uri="{FF2B5EF4-FFF2-40B4-BE49-F238E27FC236}">
                <a16:creationId xmlns:a16="http://schemas.microsoft.com/office/drawing/2014/main" id="{DFB0FCC1-1827-42BF-B392-C3A065324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89" y="2607731"/>
            <a:ext cx="5900783" cy="3318936"/>
          </a:xfrm>
          <a:prstGeom prst="rect">
            <a:avLst/>
          </a:prstGeom>
        </p:spPr>
      </p:pic>
    </p:spTree>
    <p:extLst>
      <p:ext uri="{BB962C8B-B14F-4D97-AF65-F5344CB8AC3E}">
        <p14:creationId xmlns:p14="http://schemas.microsoft.com/office/powerpoint/2010/main" val="502962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397153" y="2556933"/>
            <a:ext cx="3359746" cy="3318936"/>
          </a:xfrm>
        </p:spPr>
        <p:txBody>
          <a:bodyPr>
            <a:normAutofit/>
          </a:bodyPr>
          <a:lstStyle/>
          <a:p>
            <a:r>
              <a:rPr lang="en-US" dirty="0">
                <a:solidFill>
                  <a:schemeClr val="bg1"/>
                </a:solidFill>
              </a:rPr>
              <a:t>Concepts for the protagonist and their visual appeal / design.</a:t>
            </a:r>
          </a:p>
          <a:p>
            <a:endParaRPr lang="en-US" dirty="0">
              <a:solidFill>
                <a:schemeClr val="bg1"/>
              </a:solidFill>
            </a:endParaRPr>
          </a:p>
          <a:p>
            <a:r>
              <a:rPr lang="en-US" dirty="0">
                <a:solidFill>
                  <a:schemeClr val="bg1"/>
                </a:solidFill>
              </a:rPr>
              <a:t>The bandana can be used as a point of contrast to draw focus to the character. </a:t>
            </a:r>
          </a:p>
        </p:txBody>
      </p:sp>
      <p:pic>
        <p:nvPicPr>
          <p:cNvPr id="6" name="Picture 5">
            <a:extLst>
              <a:ext uri="{FF2B5EF4-FFF2-40B4-BE49-F238E27FC236}">
                <a16:creationId xmlns:a16="http://schemas.microsoft.com/office/drawing/2014/main" id="{18C27422-21DC-4481-AFC0-3049D296D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566" y="2556933"/>
            <a:ext cx="5992014" cy="3364810"/>
          </a:xfrm>
          <a:prstGeom prst="rect">
            <a:avLst/>
          </a:prstGeom>
        </p:spPr>
      </p:pic>
    </p:spTree>
    <p:extLst>
      <p:ext uri="{BB962C8B-B14F-4D97-AF65-F5344CB8AC3E}">
        <p14:creationId xmlns:p14="http://schemas.microsoft.com/office/powerpoint/2010/main" val="314276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569883" y="2556933"/>
            <a:ext cx="6187016" cy="3318936"/>
          </a:xfrm>
        </p:spPr>
        <p:txBody>
          <a:bodyPr>
            <a:normAutofit/>
          </a:bodyPr>
          <a:lstStyle/>
          <a:p>
            <a:r>
              <a:rPr lang="en-US" dirty="0">
                <a:solidFill>
                  <a:schemeClr val="bg1"/>
                </a:solidFill>
              </a:rPr>
              <a:t>1. Mountain pathway have lots of rocks and less grass</a:t>
            </a:r>
          </a:p>
          <a:p>
            <a:r>
              <a:rPr lang="en-US" dirty="0">
                <a:solidFill>
                  <a:schemeClr val="bg1"/>
                </a:solidFill>
              </a:rPr>
              <a:t>2.  Desert pathway have shows mostly sand but with less small rocks </a:t>
            </a:r>
          </a:p>
          <a:p>
            <a:r>
              <a:rPr lang="en-US" dirty="0">
                <a:solidFill>
                  <a:schemeClr val="bg1"/>
                </a:solidFill>
              </a:rPr>
              <a:t>Can use bricks and other environmental specific details to add more depth to the path.</a:t>
            </a:r>
          </a:p>
          <a:p>
            <a:endParaRPr lang="en-US" dirty="0">
              <a:solidFill>
                <a:schemeClr val="bg1"/>
              </a:solidFill>
            </a:endParaRPr>
          </a:p>
        </p:txBody>
      </p:sp>
      <p:pic>
        <p:nvPicPr>
          <p:cNvPr id="9" name="Picture 8">
            <a:extLst>
              <a:ext uri="{FF2B5EF4-FFF2-40B4-BE49-F238E27FC236}">
                <a16:creationId xmlns:a16="http://schemas.microsoft.com/office/drawing/2014/main" id="{D0EC8051-691C-4DE8-8400-5ABD09D5B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1" y="2400640"/>
            <a:ext cx="3515797" cy="3857380"/>
          </a:xfrm>
          <a:prstGeom prst="rect">
            <a:avLst/>
          </a:prstGeom>
        </p:spPr>
      </p:pic>
    </p:spTree>
    <p:extLst>
      <p:ext uri="{BB962C8B-B14F-4D97-AF65-F5344CB8AC3E}">
        <p14:creationId xmlns:p14="http://schemas.microsoft.com/office/powerpoint/2010/main" val="498007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E4BB-84CB-43C7-8554-8BE0153634C8}"/>
              </a:ext>
            </a:extLst>
          </p:cNvPr>
          <p:cNvSpPr>
            <a:spLocks noGrp="1"/>
          </p:cNvSpPr>
          <p:nvPr>
            <p:ph type="title"/>
          </p:nvPr>
        </p:nvSpPr>
        <p:spPr/>
        <p:txBody>
          <a:bodyPr/>
          <a:lstStyle/>
          <a:p>
            <a:r>
              <a:rPr lang="en-US" dirty="0"/>
              <a:t>Color </a:t>
            </a:r>
            <a:r>
              <a:rPr lang="en-US" dirty="0" err="1"/>
              <a:t>palletes</a:t>
            </a:r>
            <a:r>
              <a:rPr lang="en-US" dirty="0"/>
              <a:t> </a:t>
            </a:r>
          </a:p>
        </p:txBody>
      </p:sp>
      <p:sp>
        <p:nvSpPr>
          <p:cNvPr id="3" name="Content Placeholder 2">
            <a:extLst>
              <a:ext uri="{FF2B5EF4-FFF2-40B4-BE49-F238E27FC236}">
                <a16:creationId xmlns:a16="http://schemas.microsoft.com/office/drawing/2014/main" id="{3E991439-AD4A-4C03-884A-04B07A77BBA2}"/>
              </a:ext>
            </a:extLst>
          </p:cNvPr>
          <p:cNvSpPr>
            <a:spLocks noGrp="1"/>
          </p:cNvSpPr>
          <p:nvPr>
            <p:ph idx="1"/>
          </p:nvPr>
        </p:nvSpPr>
        <p:spPr/>
        <p:txBody>
          <a:bodyPr/>
          <a:lstStyle/>
          <a:p>
            <a:r>
              <a:rPr lang="en-US" dirty="0"/>
              <a:t>The main focus with our colors will be to create a contrast that helps make each environment and detail interesting. Lighting will be attached to the environment and will have minor changes to further enhance the users experience. User interface will be designed with a focus on minimalism and nonintrusive colors. </a:t>
            </a:r>
          </a:p>
        </p:txBody>
      </p:sp>
    </p:spTree>
    <p:extLst>
      <p:ext uri="{BB962C8B-B14F-4D97-AF65-F5344CB8AC3E}">
        <p14:creationId xmlns:p14="http://schemas.microsoft.com/office/powerpoint/2010/main" val="2368350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6AB1AC89-4DCD-4357-8F18-945B8246335F}"/>
              </a:ext>
            </a:extLst>
          </p:cNvPr>
          <p:cNvPicPr>
            <a:picLocks noChangeAspect="1"/>
          </p:cNvPicPr>
          <p:nvPr/>
        </p:nvPicPr>
        <p:blipFill>
          <a:blip r:embed="rId3"/>
          <a:stretch>
            <a:fillRect/>
          </a:stretch>
        </p:blipFill>
        <p:spPr>
          <a:xfrm>
            <a:off x="-657" y="-33440"/>
            <a:ext cx="12249575" cy="6891439"/>
          </a:xfrm>
          <a:prstGeom prst="rect">
            <a:avLst/>
          </a:prstGeom>
        </p:spPr>
      </p:pic>
    </p:spTree>
    <p:extLst>
      <p:ext uri="{BB962C8B-B14F-4D97-AF65-F5344CB8AC3E}">
        <p14:creationId xmlns:p14="http://schemas.microsoft.com/office/powerpoint/2010/main" val="2543267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2AFFD18E-3ADB-4D03-8CEE-24984AA8F188}"/>
              </a:ext>
            </a:extLst>
          </p:cNvPr>
          <p:cNvPicPr>
            <a:picLocks noChangeAspect="1"/>
          </p:cNvPicPr>
          <p:nvPr/>
        </p:nvPicPr>
        <p:blipFill rotWithShape="1">
          <a:blip r:embed="rId3"/>
          <a:srcRect l="875" t="978" r="1537" b="2630"/>
          <a:stretch/>
        </p:blipFill>
        <p:spPr>
          <a:xfrm>
            <a:off x="0" y="0"/>
            <a:ext cx="12255664" cy="6858000"/>
          </a:xfrm>
          <a:prstGeom prst="rect">
            <a:avLst/>
          </a:prstGeom>
        </p:spPr>
      </p:pic>
    </p:spTree>
    <p:extLst>
      <p:ext uri="{BB962C8B-B14F-4D97-AF65-F5344CB8AC3E}">
        <p14:creationId xmlns:p14="http://schemas.microsoft.com/office/powerpoint/2010/main" val="29659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8" name="Picture 137">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9" name="Rectangle 138">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0" name="Picture 139">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1" name="Picture 140">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170564" y="982132"/>
            <a:ext cx="4561069" cy="1416721"/>
          </a:xfrm>
        </p:spPr>
        <p:txBody>
          <a:bodyPr>
            <a:normAutofit/>
          </a:bodyPr>
          <a:lstStyle/>
          <a:p>
            <a:r>
              <a:rPr lang="en-US" sz="4000"/>
              <a:t>Character</a:t>
            </a:r>
          </a:p>
        </p:txBody>
      </p:sp>
      <p:cxnSp>
        <p:nvCxnSpPr>
          <p:cNvPr id="143" name="Straight Connector 142">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167385" y="2556932"/>
            <a:ext cx="4567427" cy="3318936"/>
          </a:xfrm>
        </p:spPr>
        <p:txBody>
          <a:bodyPr>
            <a:normAutofit/>
          </a:bodyPr>
          <a:lstStyle/>
          <a:p>
            <a:r>
              <a:rPr lang="en-US" sz="2800" dirty="0"/>
              <a:t>The character will be using primarily colors that integrate with a typical coffee. In addition we may use a bright color to help draw focus onto the character in the environments.</a:t>
            </a:r>
          </a:p>
        </p:txBody>
      </p:sp>
      <p:sp>
        <p:nvSpPr>
          <p:cNvPr id="145" name="Rectangle 144">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5BE93D-3BEC-41E4-AE53-682A91C9B884}"/>
              </a:ext>
            </a:extLst>
          </p:cNvPr>
          <p:cNvPicPr>
            <a:picLocks noChangeAspect="1"/>
          </p:cNvPicPr>
          <p:nvPr/>
        </p:nvPicPr>
        <p:blipFill rotWithShape="1">
          <a:blip r:embed="rId5">
            <a:extLst>
              <a:ext uri="{28A0092B-C50C-407E-A947-70E740481C1C}">
                <a14:useLocalDpi xmlns:a14="http://schemas.microsoft.com/office/drawing/2010/main" val="0"/>
              </a:ext>
            </a:extLst>
          </a:blip>
          <a:srcRect r="871" b="-5"/>
          <a:stretch/>
        </p:blipFill>
        <p:spPr>
          <a:xfrm>
            <a:off x="8855486" y="821175"/>
            <a:ext cx="2510350" cy="2494531"/>
          </a:xfrm>
          <a:prstGeom prst="rect">
            <a:avLst/>
          </a:prstGeom>
        </p:spPr>
      </p:pic>
      <p:pic>
        <p:nvPicPr>
          <p:cNvPr id="2050" name="Picture 2" descr="https://coolors.co/export/png/733f2c-8b5c51-401b13-d9a79c-bf8c60">
            <a:extLst>
              <a:ext uri="{FF2B5EF4-FFF2-40B4-BE49-F238E27FC236}">
                <a16:creationId xmlns:a16="http://schemas.microsoft.com/office/drawing/2014/main" id="{6162C09F-086E-4C75-BEEF-B9D5F1EC88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13" r="-2" b="10159"/>
          <a:stretch/>
        </p:blipFill>
        <p:spPr bwMode="auto">
          <a:xfrm>
            <a:off x="6094412" y="3153832"/>
            <a:ext cx="5264080" cy="28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29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Background </a:t>
            </a:r>
            <a:r>
              <a:rPr lang="en-US" dirty="0" err="1"/>
              <a:t>img</a:t>
            </a:r>
            <a:r>
              <a:rPr lang="en-US" dirty="0"/>
              <a:t>-</a:t>
            </a:r>
            <a:r>
              <a:rPr lang="en-US" b="1" dirty="0"/>
              <a:t>Mountains</a:t>
            </a:r>
          </a:p>
          <a:p>
            <a:r>
              <a:rPr lang="en-US" dirty="0"/>
              <a:t>Background </a:t>
            </a:r>
            <a:r>
              <a:rPr lang="en-US" dirty="0" err="1"/>
              <a:t>img</a:t>
            </a:r>
            <a:r>
              <a:rPr lang="en-US" dirty="0"/>
              <a:t>-</a:t>
            </a:r>
            <a:r>
              <a:rPr lang="en-US" b="1" dirty="0"/>
              <a:t>Desert</a:t>
            </a:r>
          </a:p>
          <a:p>
            <a:r>
              <a:rPr lang="en-US" dirty="0"/>
              <a:t>Foliage-</a:t>
            </a:r>
            <a:r>
              <a:rPr lang="en-US" b="1" dirty="0"/>
              <a:t>Mountain </a:t>
            </a:r>
            <a:r>
              <a:rPr lang="en-US" dirty="0"/>
              <a:t>x2</a:t>
            </a:r>
          </a:p>
          <a:p>
            <a:r>
              <a:rPr lang="en-US" dirty="0"/>
              <a:t>Foliage-</a:t>
            </a:r>
            <a:r>
              <a:rPr lang="en-US" b="1" dirty="0"/>
              <a:t>Desert </a:t>
            </a:r>
            <a:r>
              <a:rPr lang="en-US" dirty="0"/>
              <a:t>x2</a:t>
            </a:r>
          </a:p>
          <a:p>
            <a:r>
              <a:rPr lang="en-US" dirty="0"/>
              <a:t>Rock-</a:t>
            </a:r>
            <a:r>
              <a:rPr lang="en-US" b="1" dirty="0"/>
              <a:t>Mountain </a:t>
            </a:r>
            <a:r>
              <a:rPr lang="en-US" dirty="0"/>
              <a:t>x2</a:t>
            </a:r>
          </a:p>
          <a:p>
            <a:r>
              <a:rPr lang="en-US" dirty="0"/>
              <a:t>Rock-</a:t>
            </a:r>
            <a:r>
              <a:rPr lang="en-US" b="1" dirty="0"/>
              <a:t>Desert </a:t>
            </a:r>
            <a:r>
              <a:rPr lang="en-US" dirty="0"/>
              <a:t>x2</a:t>
            </a:r>
          </a:p>
          <a:p>
            <a:endParaRPr lang="en-US" dirty="0"/>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Ground plane-</a:t>
            </a:r>
            <a:r>
              <a:rPr lang="en-US" b="1" dirty="0"/>
              <a:t>Mountain</a:t>
            </a:r>
          </a:p>
          <a:p>
            <a:r>
              <a:rPr lang="en-US" dirty="0"/>
              <a:t>Ground plane-</a:t>
            </a:r>
            <a:r>
              <a:rPr lang="en-US" b="1" dirty="0"/>
              <a:t>Desert</a:t>
            </a:r>
            <a:r>
              <a:rPr lang="en-US" dirty="0"/>
              <a:t> </a:t>
            </a:r>
          </a:p>
          <a:p>
            <a:r>
              <a:rPr lang="en-US" dirty="0"/>
              <a:t>Mountain-</a:t>
            </a:r>
            <a:r>
              <a:rPr lang="en-US" b="1" dirty="0"/>
              <a:t>Mountain</a:t>
            </a:r>
            <a:endParaRPr lang="en-US" dirty="0"/>
          </a:p>
          <a:p>
            <a:r>
              <a:rPr lang="en-US" dirty="0"/>
              <a:t>Petra-</a:t>
            </a:r>
            <a:r>
              <a:rPr lang="en-US" b="1" dirty="0"/>
              <a:t>Desert</a:t>
            </a:r>
            <a:r>
              <a:rPr lang="en-US" dirty="0"/>
              <a:t> </a:t>
            </a:r>
          </a:p>
          <a:p>
            <a:r>
              <a:rPr lang="en-US" dirty="0"/>
              <a:t>Tree-</a:t>
            </a:r>
            <a:r>
              <a:rPr lang="en-US" b="1" dirty="0"/>
              <a:t>Mountainx2</a:t>
            </a:r>
          </a:p>
          <a:p>
            <a:r>
              <a:rPr lang="en-US" dirty="0"/>
              <a:t>Tree-</a:t>
            </a:r>
            <a:r>
              <a:rPr lang="en-US" b="1" dirty="0"/>
              <a:t>Desert</a:t>
            </a:r>
            <a:endParaRPr lang="en-US" dirty="0"/>
          </a:p>
        </p:txBody>
      </p:sp>
    </p:spTree>
    <p:extLst>
      <p:ext uri="{BB962C8B-B14F-4D97-AF65-F5344CB8AC3E}">
        <p14:creationId xmlns:p14="http://schemas.microsoft.com/office/powerpoint/2010/main" val="377418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Bricks-</a:t>
            </a:r>
            <a:r>
              <a:rPr lang="en-US" b="1" dirty="0"/>
              <a:t>Mountains</a:t>
            </a:r>
            <a:endParaRPr lang="en-US" dirty="0"/>
          </a:p>
          <a:p>
            <a:r>
              <a:rPr lang="en-US" dirty="0"/>
              <a:t>Bricks-</a:t>
            </a:r>
            <a:r>
              <a:rPr lang="en-US" b="1" dirty="0"/>
              <a:t>Desert</a:t>
            </a:r>
          </a:p>
          <a:p>
            <a:r>
              <a:rPr lang="en-US" dirty="0"/>
              <a:t>Wooden plank x2</a:t>
            </a:r>
          </a:p>
          <a:p>
            <a:pPr marL="0" indent="0">
              <a:buNone/>
            </a:pPr>
            <a:r>
              <a:rPr lang="en-US" dirty="0"/>
              <a:t>---------------------------------------</a:t>
            </a:r>
          </a:p>
          <a:p>
            <a:r>
              <a:rPr lang="en-US" dirty="0"/>
              <a:t>Macino</a:t>
            </a:r>
          </a:p>
          <a:p>
            <a:r>
              <a:rPr lang="en-US" dirty="0"/>
              <a:t>Beanbo</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Milk</a:t>
            </a:r>
          </a:p>
          <a:p>
            <a:r>
              <a:rPr lang="en-US" dirty="0" err="1"/>
              <a:t>CoffeeBean</a:t>
            </a:r>
            <a:endParaRPr lang="en-US" dirty="0"/>
          </a:p>
          <a:p>
            <a:r>
              <a:rPr lang="en-US" dirty="0"/>
              <a:t>Sugar</a:t>
            </a:r>
          </a:p>
          <a:p>
            <a:r>
              <a:rPr lang="en-US" dirty="0"/>
              <a:t>Net</a:t>
            </a:r>
          </a:p>
          <a:p>
            <a:r>
              <a:rPr lang="en-US" dirty="0"/>
              <a:t>Ice</a:t>
            </a:r>
          </a:p>
          <a:p>
            <a:r>
              <a:rPr lang="en-US" dirty="0"/>
              <a:t>Tea</a:t>
            </a:r>
          </a:p>
        </p:txBody>
      </p:sp>
    </p:spTree>
    <p:extLst>
      <p:ext uri="{BB962C8B-B14F-4D97-AF65-F5344CB8AC3E}">
        <p14:creationId xmlns:p14="http://schemas.microsoft.com/office/powerpoint/2010/main" val="196163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B78F-7682-4C56-866C-85C3E9C8B1EE}"/>
              </a:ext>
            </a:extLst>
          </p:cNvPr>
          <p:cNvSpPr>
            <a:spLocks noGrp="1"/>
          </p:cNvSpPr>
          <p:nvPr>
            <p:ph type="title"/>
          </p:nvPr>
        </p:nvSpPr>
        <p:spPr/>
        <p:txBody>
          <a:bodyPr/>
          <a:lstStyle/>
          <a:p>
            <a:r>
              <a:rPr lang="en-US" dirty="0"/>
              <a:t>Team members and roles</a:t>
            </a:r>
          </a:p>
        </p:txBody>
      </p:sp>
      <p:sp>
        <p:nvSpPr>
          <p:cNvPr id="3" name="Content Placeholder 2">
            <a:extLst>
              <a:ext uri="{FF2B5EF4-FFF2-40B4-BE49-F238E27FC236}">
                <a16:creationId xmlns:a16="http://schemas.microsoft.com/office/drawing/2014/main" id="{30EFC265-F3E0-4A45-9DA1-2BAE9709084E}"/>
              </a:ext>
            </a:extLst>
          </p:cNvPr>
          <p:cNvSpPr>
            <a:spLocks noGrp="1"/>
          </p:cNvSpPr>
          <p:nvPr>
            <p:ph idx="1"/>
          </p:nvPr>
        </p:nvSpPr>
        <p:spPr/>
        <p:txBody>
          <a:bodyPr/>
          <a:lstStyle/>
          <a:p>
            <a:r>
              <a:rPr lang="en-US" dirty="0"/>
              <a:t>Aiden – </a:t>
            </a:r>
            <a:r>
              <a:rPr lang="en-US" sz="2000" dirty="0"/>
              <a:t>Lead artist – Environment art</a:t>
            </a:r>
          </a:p>
          <a:p>
            <a:r>
              <a:rPr lang="en-US" dirty="0"/>
              <a:t>Domenic – </a:t>
            </a:r>
            <a:r>
              <a:rPr lang="en-US" sz="2000" dirty="0"/>
              <a:t>Character artist and collectables (Animation if Tarek is unable or unwilling)</a:t>
            </a:r>
          </a:p>
          <a:p>
            <a:r>
              <a:rPr lang="en-US" dirty="0"/>
              <a:t>Tarek – </a:t>
            </a:r>
            <a:r>
              <a:rPr lang="en-US" sz="2000" dirty="0"/>
              <a:t>Pathing and obstacles (Animation if viable) </a:t>
            </a:r>
            <a:endParaRPr lang="en-US" dirty="0"/>
          </a:p>
        </p:txBody>
      </p:sp>
    </p:spTree>
    <p:extLst>
      <p:ext uri="{BB962C8B-B14F-4D97-AF65-F5344CB8AC3E}">
        <p14:creationId xmlns:p14="http://schemas.microsoft.com/office/powerpoint/2010/main" val="3898238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err="1"/>
              <a:t>BaristaKnife</a:t>
            </a:r>
            <a:endParaRPr lang="en-US" dirty="0"/>
          </a:p>
          <a:p>
            <a:pPr marL="0" indent="0">
              <a:buNone/>
            </a:pPr>
            <a:r>
              <a:rPr lang="en-US" dirty="0"/>
              <a: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err="1"/>
              <a:t>aaaaa</a:t>
            </a:r>
            <a:endParaRPr lang="en-US" dirty="0"/>
          </a:p>
        </p:txBody>
      </p:sp>
    </p:spTree>
    <p:extLst>
      <p:ext uri="{BB962C8B-B14F-4D97-AF65-F5344CB8AC3E}">
        <p14:creationId xmlns:p14="http://schemas.microsoft.com/office/powerpoint/2010/main" val="21827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1" y="4620126"/>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4228235502"/>
              </p:ext>
            </p:extLst>
          </p:nvPr>
        </p:nvGraphicFramePr>
        <p:xfrm>
          <a:off x="777238" y="765110"/>
          <a:ext cx="10634472" cy="407145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Background 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Image plane of mountains / sky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Background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Image plane of mountain / sky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3000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3000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type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854648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494620028"/>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Rock</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Rock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ground plane to cover most of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 ground plane to cover most of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187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1245875061"/>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Mountain</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mountain used to change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The transition point from mountain to desert</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Hill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 hill that will have stairs to transition to the mountains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transition point to the mountains from the desert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Trees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 tree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728263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991987300"/>
              </p:ext>
            </p:extLst>
          </p:nvPr>
        </p:nvGraphicFramePr>
        <p:xfrm>
          <a:off x="777238" y="765110"/>
          <a:ext cx="10634472" cy="3561485"/>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Bricks/ruins</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Small ruins/ bricks to add interest to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Bricks/ruins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Small ruins/ bricks to add interest to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Wooden planks</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Wooden planks that can be used with the ruins or to build other structures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Build two types to allow for greater variation.</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bl>
          </a:graphicData>
        </a:graphic>
      </p:graphicFrame>
    </p:spTree>
    <p:extLst>
      <p:ext uri="{BB962C8B-B14F-4D97-AF65-F5344CB8AC3E}">
        <p14:creationId xmlns:p14="http://schemas.microsoft.com/office/powerpoint/2010/main" val="1294683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921653834"/>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err="1">
                          <a:solidFill>
                            <a:schemeClr val="tx1">
                              <a:lumMod val="85000"/>
                              <a:lumOff val="15000"/>
                            </a:schemeClr>
                          </a:solidFill>
                        </a:rPr>
                        <a:t>Machino</a:t>
                      </a:r>
                      <a:endParaRPr lang="en-US" sz="1400" dirty="0">
                        <a:solidFill>
                          <a:schemeClr val="tx1">
                            <a:lumMod val="85000"/>
                            <a:lumOff val="15000"/>
                          </a:schemeClr>
                        </a:solidFill>
                      </a:endParaRP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Villain that chases Beanbo throughout the game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Beanbo</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main character which the player will control</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Will have animations listed on the animation slide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Milk</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Coffee bean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main score reward the player collects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354933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614914393"/>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Sugar</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buff that will help the player get better scores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Net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Ice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Tea</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37895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159196342"/>
              </p:ext>
            </p:extLst>
          </p:nvPr>
        </p:nvGraphicFramePr>
        <p:xfrm>
          <a:off x="777238" y="765110"/>
          <a:ext cx="10634472" cy="153280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Barista knife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collectable that will help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bl>
          </a:graphicData>
        </a:graphic>
      </p:graphicFrame>
    </p:spTree>
    <p:extLst>
      <p:ext uri="{BB962C8B-B14F-4D97-AF65-F5344CB8AC3E}">
        <p14:creationId xmlns:p14="http://schemas.microsoft.com/office/powerpoint/2010/main" val="51914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5792302"/>
            <a:ext cx="9601196" cy="268821"/>
          </a:xfrm>
        </p:spPr>
        <p:txBody>
          <a:bodyPr>
            <a:normAutofit fontScale="90000"/>
          </a:bodyPr>
          <a:lstStyle/>
          <a:p>
            <a:r>
              <a:rPr lang="en-US" dirty="0">
                <a:solidFill>
                  <a:srgbClr val="262626"/>
                </a:solidFill>
              </a:rPr>
              <a:t>Animation asset list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659058187"/>
              </p:ext>
            </p:extLst>
          </p:nvPr>
        </p:nvGraphicFramePr>
        <p:xfrm>
          <a:off x="777238" y="765112"/>
          <a:ext cx="10634476" cy="4946938"/>
        </p:xfrm>
        <a:graphic>
          <a:graphicData uri="http://schemas.openxmlformats.org/drawingml/2006/table">
            <a:tbl>
              <a:tblPr firstRow="1" bandRow="1">
                <a:noFill/>
                <a:tableStyleId>{5C22544A-7EE6-4342-B048-85BDC9FD1C3A}</a:tableStyleId>
              </a:tblPr>
              <a:tblGrid>
                <a:gridCol w="2658619">
                  <a:extLst>
                    <a:ext uri="{9D8B030D-6E8A-4147-A177-3AD203B41FA5}">
                      <a16:colId xmlns:a16="http://schemas.microsoft.com/office/drawing/2014/main" val="85115991"/>
                    </a:ext>
                  </a:extLst>
                </a:gridCol>
                <a:gridCol w="2658619">
                  <a:extLst>
                    <a:ext uri="{9D8B030D-6E8A-4147-A177-3AD203B41FA5}">
                      <a16:colId xmlns:a16="http://schemas.microsoft.com/office/drawing/2014/main" val="2635128350"/>
                    </a:ext>
                  </a:extLst>
                </a:gridCol>
                <a:gridCol w="2658619">
                  <a:extLst>
                    <a:ext uri="{9D8B030D-6E8A-4147-A177-3AD203B41FA5}">
                      <a16:colId xmlns:a16="http://schemas.microsoft.com/office/drawing/2014/main" val="546563761"/>
                    </a:ext>
                  </a:extLst>
                </a:gridCol>
                <a:gridCol w="2658619">
                  <a:extLst>
                    <a:ext uri="{9D8B030D-6E8A-4147-A177-3AD203B41FA5}">
                      <a16:colId xmlns:a16="http://schemas.microsoft.com/office/drawing/2014/main" val="887797627"/>
                    </a:ext>
                  </a:extLst>
                </a:gridCol>
              </a:tblGrid>
              <a:tr h="571195">
                <a:tc>
                  <a:txBody>
                    <a:bodyPr/>
                    <a:lstStyle/>
                    <a:p>
                      <a:r>
                        <a:rPr lang="en-US" sz="1600" b="1" dirty="0">
                          <a:solidFill>
                            <a:srgbClr val="FFFFFF"/>
                          </a:solidFill>
                        </a:rPr>
                        <a:t>Animation </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Animation length</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noFill/>
                      <a:prstDash val="solid"/>
                    </a:lnT>
                    <a:lnB w="38100" cap="flat" cmpd="sng" algn="ctr">
                      <a:solidFill>
                        <a:srgbClr val="FFFFFF"/>
                      </a:solidFill>
                      <a:prstDash val="solid"/>
                      <a:round/>
                      <a:headEnd type="none" w="med" len="med"/>
                      <a:tailEnd type="none" w="med" len="me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 &amp; Rig</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80902">
                <a:tc>
                  <a:txBody>
                    <a:bodyPr/>
                    <a:lstStyle/>
                    <a:p>
                      <a:r>
                        <a:rPr lang="en-US" sz="1400" dirty="0">
                          <a:solidFill>
                            <a:schemeClr val="tx1">
                              <a:lumMod val="85000"/>
                              <a:lumOff val="15000"/>
                            </a:schemeClr>
                          </a:solidFill>
                        </a:rPr>
                        <a:t>Beanbo - Run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24-48 Frames  Looping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A run cycle of the main character.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staying in place looks like they are moving with dynamic background.</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80902">
                <a:tc>
                  <a:txBody>
                    <a:bodyPr/>
                    <a:lstStyle/>
                    <a:p>
                      <a:r>
                        <a:rPr lang="en-US" sz="1400" dirty="0">
                          <a:solidFill>
                            <a:schemeClr val="tx1">
                              <a:lumMod val="85000"/>
                              <a:lumOff val="15000"/>
                            </a:schemeClr>
                          </a:solidFill>
                        </a:rPr>
                        <a:t>Beanbo - Collision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18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main character hitting and obstacle and falling down.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Yes- Does not interact with the object hits and falls slightly before to save time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80902">
                <a:tc>
                  <a:txBody>
                    <a:bodyPr/>
                    <a:lstStyle/>
                    <a:p>
                      <a:r>
                        <a:rPr lang="en-US" sz="1400" dirty="0">
                          <a:solidFill>
                            <a:schemeClr val="tx1">
                              <a:lumMod val="85000"/>
                              <a:lumOff val="15000"/>
                            </a:schemeClr>
                          </a:solidFill>
                        </a:rPr>
                        <a:t>Beanbo - Idle Loop</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The character doing a little idle animation to make the screen more interesting</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 Made for the main screen and to create appeal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745111">
                <a:tc>
                  <a:txBody>
                    <a:bodyPr/>
                    <a:lstStyle/>
                    <a:p>
                      <a:r>
                        <a:rPr lang="en-US" sz="1400" dirty="0">
                          <a:solidFill>
                            <a:schemeClr val="tx1">
                              <a:lumMod val="85000"/>
                              <a:lumOff val="15000"/>
                            </a:schemeClr>
                          </a:solidFill>
                        </a:rPr>
                        <a:t>Macino - Run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24-48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grinder running to catch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Yes – Functions the same as the player run cycle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extLst>
                  <a:ext uri="{0D108BD9-81ED-4DB2-BD59-A6C34878D82A}">
                    <a16:rowId xmlns:a16="http://schemas.microsoft.com/office/drawing/2014/main" val="3834560979"/>
                  </a:ext>
                </a:extLst>
              </a:tr>
              <a:tr h="880902">
                <a:tc>
                  <a:txBody>
                    <a:bodyPr/>
                    <a:lstStyle/>
                    <a:p>
                      <a:r>
                        <a:rPr lang="en-US" sz="1400" dirty="0">
                          <a:solidFill>
                            <a:schemeClr val="tx1">
                              <a:lumMod val="85000"/>
                              <a:lumOff val="15000"/>
                            </a:schemeClr>
                          </a:solidFill>
                        </a:rPr>
                        <a:t>Macino - Catch</a:t>
                      </a:r>
                    </a:p>
                  </a:txBody>
                  <a:tcPr marL="222981" marR="133789" marT="133789" marB="133789">
                    <a:lnL w="12700" cmpd="sng">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24-72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grinder grabbing the character and eating them</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Yes – A few seconds depends on the technical abilities and time of the animator</a:t>
                      </a:r>
                    </a:p>
                  </a:txBody>
                  <a:tcPr marL="222981" marR="133789" marT="133789" marB="133789">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2450047341"/>
                  </a:ext>
                </a:extLst>
              </a:tr>
            </a:tbl>
          </a:graphicData>
        </a:graphic>
      </p:graphicFrame>
    </p:spTree>
    <p:extLst>
      <p:ext uri="{BB962C8B-B14F-4D97-AF65-F5344CB8AC3E}">
        <p14:creationId xmlns:p14="http://schemas.microsoft.com/office/powerpoint/2010/main" val="424229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Art tools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Tools which will be used to create the art for the project will include</a:t>
            </a:r>
          </a:p>
          <a:p>
            <a:endParaRPr lang="en-US" dirty="0"/>
          </a:p>
          <a:p>
            <a:r>
              <a:rPr lang="en-US" dirty="0"/>
              <a:t>Photoshop</a:t>
            </a:r>
          </a:p>
          <a:p>
            <a:r>
              <a:rPr lang="en-US" dirty="0"/>
              <a:t>Substance painter </a:t>
            </a:r>
          </a:p>
          <a:p>
            <a:r>
              <a:rPr lang="en-US" dirty="0"/>
              <a:t>Substance designer</a:t>
            </a:r>
          </a:p>
          <a:p>
            <a:r>
              <a:rPr lang="en-US" dirty="0"/>
              <a:t>Maya</a:t>
            </a:r>
          </a:p>
          <a:p>
            <a:endParaRPr lang="en-US" dirty="0"/>
          </a:p>
        </p:txBody>
      </p:sp>
      <p:sp>
        <p:nvSpPr>
          <p:cNvPr id="22" name="Content Placeholder 2">
            <a:extLst>
              <a:ext uri="{FF2B5EF4-FFF2-40B4-BE49-F238E27FC236}">
                <a16:creationId xmlns:a16="http://schemas.microsoft.com/office/drawing/2014/main" id="{0270AAAF-2FAB-40A2-997B-39CAB73626AD}"/>
              </a:ext>
            </a:extLst>
          </p:cNvPr>
          <p:cNvSpPr txBox="1">
            <a:spLocks/>
          </p:cNvSpPr>
          <p:nvPr/>
        </p:nvSpPr>
        <p:spPr>
          <a:xfrm>
            <a:off x="6096000" y="2573863"/>
            <a:ext cx="480059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a:p>
            <a:endParaRPr lang="en-US" dirty="0"/>
          </a:p>
          <a:p>
            <a:r>
              <a:rPr lang="en-US" dirty="0"/>
              <a:t>Zbrush</a:t>
            </a:r>
          </a:p>
          <a:p>
            <a:r>
              <a:rPr lang="en-US" dirty="0"/>
              <a:t>Unity asset packs if needed</a:t>
            </a:r>
          </a:p>
          <a:p>
            <a:endParaRPr lang="en-US" dirty="0"/>
          </a:p>
        </p:txBody>
      </p:sp>
    </p:spTree>
    <p:extLst>
      <p:ext uri="{BB962C8B-B14F-4D97-AF65-F5344CB8AC3E}">
        <p14:creationId xmlns:p14="http://schemas.microsoft.com/office/powerpoint/2010/main" val="98624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A6D3-374D-4BA5-A24D-E2D817705904}"/>
              </a:ext>
            </a:extLst>
          </p:cNvPr>
          <p:cNvSpPr>
            <a:spLocks noGrp="1"/>
          </p:cNvSpPr>
          <p:nvPr>
            <p:ph type="title"/>
          </p:nvPr>
        </p:nvSpPr>
        <p:spPr/>
        <p:txBody>
          <a:bodyPr/>
          <a:lstStyle/>
          <a:p>
            <a:r>
              <a:rPr lang="en-US" dirty="0"/>
              <a:t>Moodboards </a:t>
            </a:r>
          </a:p>
        </p:txBody>
      </p:sp>
      <p:sp>
        <p:nvSpPr>
          <p:cNvPr id="3" name="Content Placeholder 2">
            <a:extLst>
              <a:ext uri="{FF2B5EF4-FFF2-40B4-BE49-F238E27FC236}">
                <a16:creationId xmlns:a16="http://schemas.microsoft.com/office/drawing/2014/main" id="{79DD81E9-9F74-41A6-9A41-D294100CD20F}"/>
              </a:ext>
            </a:extLst>
          </p:cNvPr>
          <p:cNvSpPr>
            <a:spLocks noGrp="1"/>
          </p:cNvSpPr>
          <p:nvPr>
            <p:ph idx="1"/>
          </p:nvPr>
        </p:nvSpPr>
        <p:spPr/>
        <p:txBody>
          <a:bodyPr/>
          <a:lstStyle/>
          <a:p>
            <a:r>
              <a:rPr lang="en-US" dirty="0"/>
              <a:t>Moodboards reflect the overall focus and direction of the asset or section of assets in the game. Each moodboard has documentation to help clarify what details in the board are being used and what would contribute to the final product of the game. </a:t>
            </a:r>
          </a:p>
        </p:txBody>
      </p:sp>
    </p:spTree>
    <p:extLst>
      <p:ext uri="{BB962C8B-B14F-4D97-AF65-F5344CB8AC3E}">
        <p14:creationId xmlns:p14="http://schemas.microsoft.com/office/powerpoint/2010/main" val="3528933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647A151-CE34-4906-BA98-A55A79D9BE0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Photoshop</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Photoshop will be used to concept and create key outlines or touchups in textures.</a:t>
            </a:r>
          </a:p>
          <a:p>
            <a:r>
              <a:rPr lang="en-US" dirty="0"/>
              <a:t>Photoshop will also be used to create any 2D assets of detailing that we need</a:t>
            </a:r>
          </a:p>
          <a:p>
            <a:endParaRPr lang="en-US" dirty="0"/>
          </a:p>
          <a:p>
            <a:r>
              <a:rPr lang="en-US" dirty="0"/>
              <a:t>The justification for this software lies in the abilities of the artists and the software's dynamic uses which can be applied effectively to achieve goals.</a:t>
            </a:r>
          </a:p>
        </p:txBody>
      </p:sp>
    </p:spTree>
    <p:extLst>
      <p:ext uri="{BB962C8B-B14F-4D97-AF65-F5344CB8AC3E}">
        <p14:creationId xmlns:p14="http://schemas.microsoft.com/office/powerpoint/2010/main" val="1150666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FA8E09B-AE14-4D33-9855-E69E37CE16B4}"/>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Maya</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Maya will be used to create the models and the final topology for all of the assets. </a:t>
            </a:r>
          </a:p>
          <a:p>
            <a:endParaRPr lang="en-US" dirty="0"/>
          </a:p>
          <a:p>
            <a:r>
              <a:rPr lang="en-US" dirty="0"/>
              <a:t>Maya was chosen again based on the abilities of all the team members, which means each team member should be fully competent with the software resulting in efficient workflow.  </a:t>
            </a:r>
          </a:p>
        </p:txBody>
      </p:sp>
    </p:spTree>
    <p:extLst>
      <p:ext uri="{BB962C8B-B14F-4D97-AF65-F5344CB8AC3E}">
        <p14:creationId xmlns:p14="http://schemas.microsoft.com/office/powerpoint/2010/main" val="646839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043AAD5-CB90-49C6-AB0F-D3E79016994C}"/>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Zbrush</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Zbrush will be used to create detailing and extra information which will be baked allowing for higher quality assets without needing as much topology per asset. </a:t>
            </a:r>
          </a:p>
          <a:p>
            <a:endParaRPr lang="en-US" dirty="0"/>
          </a:p>
          <a:p>
            <a:r>
              <a:rPr lang="en-US" dirty="0"/>
              <a:t>Zbrush was selected for its compatibility with Maya and Substance which allows for easy baking and quick integration into the pipeline. </a:t>
            </a:r>
          </a:p>
        </p:txBody>
      </p:sp>
    </p:spTree>
    <p:extLst>
      <p:ext uri="{BB962C8B-B14F-4D97-AF65-F5344CB8AC3E}">
        <p14:creationId xmlns:p14="http://schemas.microsoft.com/office/powerpoint/2010/main" val="51915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569E7C54-54DD-4D9B-890F-9135CF35053D}"/>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Painter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Substance painter will be the main program to texture all assets. Furthermore, it will be used for baking all assets which will be a vital step in the pipeline. </a:t>
            </a:r>
          </a:p>
        </p:txBody>
      </p:sp>
    </p:spTree>
    <p:extLst>
      <p:ext uri="{BB962C8B-B14F-4D97-AF65-F5344CB8AC3E}">
        <p14:creationId xmlns:p14="http://schemas.microsoft.com/office/powerpoint/2010/main" val="3830395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8B81FC92-8FA6-473B-BEDD-90DDA059BDA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Designer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Given the need for seamless repetitive textures using Substance Designer would be an ideal system to learn to allow effective asset texturing. </a:t>
            </a:r>
          </a:p>
          <a:p>
            <a:endParaRPr lang="en-US" dirty="0"/>
          </a:p>
          <a:p>
            <a:r>
              <a:rPr lang="en-US" dirty="0"/>
              <a:t>The only downside is there is a lack of skill and understanding when it comes to this software amongst </a:t>
            </a:r>
            <a:r>
              <a:rPr lang="en-US"/>
              <a:t>the artists.</a:t>
            </a:r>
            <a:endParaRPr lang="en-US" dirty="0"/>
          </a:p>
        </p:txBody>
      </p:sp>
    </p:spTree>
    <p:extLst>
      <p:ext uri="{BB962C8B-B14F-4D97-AF65-F5344CB8AC3E}">
        <p14:creationId xmlns:p14="http://schemas.microsoft.com/office/powerpoint/2010/main" val="1941501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B3CD20D-A0A8-48CC-AFC3-902F9FFF1CF6}"/>
              </a:ext>
            </a:extLst>
          </p:cNvPr>
          <p:cNvPicPr>
            <a:picLocks noChangeAspect="1"/>
          </p:cNvPicPr>
          <p:nvPr/>
        </p:nvPicPr>
        <p:blipFill>
          <a:blip r:embed="rId3"/>
          <a:stretch>
            <a:fillRect/>
          </a:stretch>
        </p:blipFill>
        <p:spPr>
          <a:xfrm>
            <a:off x="6351" y="-1786"/>
            <a:ext cx="12185649" cy="6854428"/>
          </a:xfrm>
          <a:prstGeom prst="rect">
            <a:avLst/>
          </a:prstGeom>
        </p:spPr>
      </p:pic>
      <p:sp useBgFill="1">
        <p:nvSpPr>
          <p:cNvPr id="12" name="Rectangle 11">
            <a:extLst>
              <a:ext uri="{FF2B5EF4-FFF2-40B4-BE49-F238E27FC236}">
                <a16:creationId xmlns:a16="http://schemas.microsoft.com/office/drawing/2014/main" id="{F5F01BD1-E3CB-4562-A77C-00A3ED246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532B578-2BBE-4DD2-8C28-86F925ED85FB}"/>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4" name="Group 13">
            <a:extLst>
              <a:ext uri="{FF2B5EF4-FFF2-40B4-BE49-F238E27FC236}">
                <a16:creationId xmlns:a16="http://schemas.microsoft.com/office/drawing/2014/main" id="{492030E9-8BC2-4840-8C6B-991B68C51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651493CA-1EAE-4C5B-9C46-8437DD51C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81B01891-F01D-4D0D-A631-E29F0EA8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38B1DE3F-E4E6-4E5E-9213-CB6C7AA92C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8AFE6BB3-9290-46EA-8067-AA9277C708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4626508" y="982132"/>
            <a:ext cx="6270090" cy="1303867"/>
          </a:xfrm>
        </p:spPr>
        <p:txBody>
          <a:bodyPr>
            <a:normAutofit/>
          </a:bodyPr>
          <a:lstStyle/>
          <a:p>
            <a:r>
              <a:rPr lang="en-US">
                <a:solidFill>
                  <a:srgbClr val="262626"/>
                </a:solidFill>
              </a:rPr>
              <a:t>Pipeline Diagram</a:t>
            </a:r>
          </a:p>
        </p:txBody>
      </p:sp>
      <p:sp>
        <p:nvSpPr>
          <p:cNvPr id="20" name="Rectangle 19">
            <a:extLst>
              <a:ext uri="{FF2B5EF4-FFF2-40B4-BE49-F238E27FC236}">
                <a16:creationId xmlns:a16="http://schemas.microsoft.com/office/drawing/2014/main" id="{75325209-1BB3-4A1C-97C2-17DCDC165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90FD481-48E9-42D4-B513-CC08A1E9CF55}"/>
              </a:ext>
            </a:extLst>
          </p:cNvPr>
          <p:cNvPicPr>
            <a:picLocks noChangeAspect="1"/>
          </p:cNvPicPr>
          <p:nvPr/>
        </p:nvPicPr>
        <p:blipFill rotWithShape="1">
          <a:blip r:embed="rId6">
            <a:extLst>
              <a:ext uri="{28A0092B-C50C-407E-A947-70E740481C1C}">
                <a14:useLocalDpi xmlns:a14="http://schemas.microsoft.com/office/drawing/2010/main" val="0"/>
              </a:ext>
            </a:extLst>
          </a:blip>
          <a:srcRect t="1311"/>
          <a:stretch/>
        </p:blipFill>
        <p:spPr>
          <a:xfrm>
            <a:off x="853440" y="670563"/>
            <a:ext cx="3444240" cy="5526980"/>
          </a:xfrm>
          <a:prstGeom prst="rect">
            <a:avLst/>
          </a:prstGeom>
          <a:ln w="50800">
            <a:solidFill>
              <a:schemeClr val="bg1">
                <a:lumMod val="65000"/>
              </a:schemeClr>
            </a:solidFill>
          </a:ln>
        </p:spPr>
      </p:pic>
      <p:cxnSp>
        <p:nvCxnSpPr>
          <p:cNvPr id="22" name="Straight Connector 21">
            <a:extLst>
              <a:ext uri="{FF2B5EF4-FFF2-40B4-BE49-F238E27FC236}">
                <a16:creationId xmlns:a16="http://schemas.microsoft.com/office/drawing/2014/main" id="{043EE5F5-AF73-46E3-90B6-27EEFDAC35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3419FC51-D3AC-405C-B688-0EA0B828379C}"/>
              </a:ext>
            </a:extLst>
          </p:cNvPr>
          <p:cNvSpPr>
            <a:spLocks noGrp="1"/>
          </p:cNvSpPr>
          <p:nvPr>
            <p:ph idx="1"/>
          </p:nvPr>
        </p:nvSpPr>
        <p:spPr>
          <a:xfrm>
            <a:off x="4636482" y="2556932"/>
            <a:ext cx="6260114" cy="3318936"/>
          </a:xfrm>
        </p:spPr>
        <p:txBody>
          <a:bodyPr>
            <a:normAutofit/>
          </a:bodyPr>
          <a:lstStyle/>
          <a:p>
            <a:r>
              <a:rPr lang="en-US">
                <a:solidFill>
                  <a:srgbClr val="262626"/>
                </a:solidFill>
              </a:rPr>
              <a:t>The movement of game art assets though the pipeline will focus on quality and effective use of time. </a:t>
            </a:r>
          </a:p>
          <a:p>
            <a:endParaRPr lang="en-US">
              <a:solidFill>
                <a:srgbClr val="262626"/>
              </a:solidFill>
            </a:endParaRPr>
          </a:p>
          <a:p>
            <a:r>
              <a:rPr lang="en-US">
                <a:solidFill>
                  <a:srgbClr val="262626"/>
                </a:solidFill>
              </a:rPr>
              <a:t>The biggest bottleneck and area for concern is the pushing to game, this could be an issue if assets are done incorrectly as it would delay the final push. </a:t>
            </a:r>
            <a:endParaRPr lang="en-US" dirty="0">
              <a:solidFill>
                <a:srgbClr val="262626"/>
              </a:solidFill>
            </a:endParaRPr>
          </a:p>
        </p:txBody>
      </p:sp>
    </p:spTree>
    <p:extLst>
      <p:ext uri="{BB962C8B-B14F-4D97-AF65-F5344CB8AC3E}">
        <p14:creationId xmlns:p14="http://schemas.microsoft.com/office/powerpoint/2010/main" val="3011734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Technical Guidelines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Project will be conducted in </a:t>
            </a:r>
            <a:r>
              <a:rPr lang="en-US" b="1" dirty="0"/>
              <a:t>Unity 2018.2.5f1 </a:t>
            </a:r>
            <a:r>
              <a:rPr lang="en-US" dirty="0"/>
              <a:t>for a </a:t>
            </a:r>
            <a:r>
              <a:rPr lang="en-US" b="1" dirty="0"/>
              <a:t>Windows PC</a:t>
            </a:r>
          </a:p>
          <a:p>
            <a:endParaRPr lang="en-US" dirty="0"/>
          </a:p>
          <a:p>
            <a:r>
              <a:rPr lang="en-US" dirty="0"/>
              <a:t>All assets will be exported as </a:t>
            </a:r>
            <a:r>
              <a:rPr lang="en-US" b="1" dirty="0"/>
              <a:t>.</a:t>
            </a:r>
            <a:r>
              <a:rPr lang="en-US" b="1" dirty="0" err="1"/>
              <a:t>fbx</a:t>
            </a:r>
            <a:r>
              <a:rPr lang="en-US" b="1" dirty="0"/>
              <a:t> </a:t>
            </a:r>
          </a:p>
          <a:p>
            <a:r>
              <a:rPr lang="en-US" dirty="0"/>
              <a:t>Textures will be exported as </a:t>
            </a:r>
            <a:r>
              <a:rPr lang="en-US" b="1" dirty="0"/>
              <a:t>.</a:t>
            </a:r>
            <a:r>
              <a:rPr lang="en-US" b="1" dirty="0" err="1"/>
              <a:t>png</a:t>
            </a:r>
            <a:r>
              <a:rPr lang="en-US" b="1" dirty="0"/>
              <a:t> </a:t>
            </a:r>
          </a:p>
          <a:p>
            <a:endParaRPr lang="en-US" b="1" dirty="0"/>
          </a:p>
          <a:p>
            <a:endParaRPr lang="en-US" b="1" dirty="0"/>
          </a:p>
          <a:p>
            <a:endParaRPr lang="en-US" b="1" dirty="0"/>
          </a:p>
        </p:txBody>
      </p:sp>
    </p:spTree>
    <p:extLst>
      <p:ext uri="{BB962C8B-B14F-4D97-AF65-F5344CB8AC3E}">
        <p14:creationId xmlns:p14="http://schemas.microsoft.com/office/powerpoint/2010/main" val="3604316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6879" y="3572"/>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Naming Conventions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2" y="2474842"/>
            <a:ext cx="3872217" cy="3318936"/>
          </a:xfrm>
        </p:spPr>
        <p:txBody>
          <a:bodyPr>
            <a:normAutofit/>
          </a:bodyPr>
          <a:lstStyle/>
          <a:p>
            <a:r>
              <a:rPr lang="en-US" b="1" dirty="0"/>
              <a:t>AssetnameAlbedo.png</a:t>
            </a:r>
          </a:p>
          <a:p>
            <a:r>
              <a:rPr lang="en-US" b="1" dirty="0"/>
              <a:t>AssetnameAlpha.png</a:t>
            </a:r>
          </a:p>
          <a:p>
            <a:r>
              <a:rPr lang="en-US" b="1" dirty="0"/>
              <a:t>AssetnameGloss.png</a:t>
            </a:r>
          </a:p>
          <a:p>
            <a:r>
              <a:rPr lang="en-US" b="1" dirty="0"/>
              <a:t>AssetnameSpecular.png</a:t>
            </a:r>
          </a:p>
          <a:p>
            <a:r>
              <a:rPr lang="en-US" b="1" dirty="0"/>
              <a:t>AssetnameEmission.png</a:t>
            </a:r>
          </a:p>
          <a:p>
            <a:endParaRPr lang="en-US" b="1" dirty="0"/>
          </a:p>
          <a:p>
            <a:endParaRPr lang="en-US" b="1" dirty="0"/>
          </a:p>
          <a:p>
            <a:endParaRPr lang="en-US" b="1" dirty="0"/>
          </a:p>
        </p:txBody>
      </p:sp>
      <p:sp>
        <p:nvSpPr>
          <p:cNvPr id="15" name="Content Placeholder 2">
            <a:extLst>
              <a:ext uri="{FF2B5EF4-FFF2-40B4-BE49-F238E27FC236}">
                <a16:creationId xmlns:a16="http://schemas.microsoft.com/office/drawing/2014/main" id="{67E61F15-AADC-46E3-B56C-C5878FEB1875}"/>
              </a:ext>
            </a:extLst>
          </p:cNvPr>
          <p:cNvSpPr txBox="1">
            <a:spLocks/>
          </p:cNvSpPr>
          <p:nvPr/>
        </p:nvSpPr>
        <p:spPr>
          <a:xfrm>
            <a:off x="6438107" y="2474842"/>
            <a:ext cx="387221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dirty="0"/>
              <a:t>Assetname.fbx</a:t>
            </a:r>
          </a:p>
          <a:p>
            <a:r>
              <a:rPr lang="en-US" b="1" dirty="0"/>
              <a:t>AssetnameAnimation.fbx</a:t>
            </a:r>
          </a:p>
          <a:p>
            <a:endParaRPr lang="en-US" b="1" dirty="0"/>
          </a:p>
        </p:txBody>
      </p:sp>
    </p:spTree>
    <p:extLst>
      <p:ext uri="{BB962C8B-B14F-4D97-AF65-F5344CB8AC3E}">
        <p14:creationId xmlns:p14="http://schemas.microsoft.com/office/powerpoint/2010/main" val="2350833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File Format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pic>
        <p:nvPicPr>
          <p:cNvPr id="6" name="Picture 5">
            <a:extLst>
              <a:ext uri="{FF2B5EF4-FFF2-40B4-BE49-F238E27FC236}">
                <a16:creationId xmlns:a16="http://schemas.microsoft.com/office/drawing/2014/main" id="{CB366533-B477-4962-BDDE-32F566CF9566}"/>
              </a:ext>
            </a:extLst>
          </p:cNvPr>
          <p:cNvPicPr>
            <a:picLocks noChangeAspect="1"/>
          </p:cNvPicPr>
          <p:nvPr/>
        </p:nvPicPr>
        <p:blipFill>
          <a:blip r:embed="rId6"/>
          <a:stretch>
            <a:fillRect/>
          </a:stretch>
        </p:blipFill>
        <p:spPr>
          <a:xfrm>
            <a:off x="1486217" y="2442291"/>
            <a:ext cx="6124575" cy="1371600"/>
          </a:xfrm>
          <a:prstGeom prst="rect">
            <a:avLst/>
          </a:prstGeom>
        </p:spPr>
      </p:pic>
      <p:pic>
        <p:nvPicPr>
          <p:cNvPr id="7" name="Picture 6">
            <a:extLst>
              <a:ext uri="{FF2B5EF4-FFF2-40B4-BE49-F238E27FC236}">
                <a16:creationId xmlns:a16="http://schemas.microsoft.com/office/drawing/2014/main" id="{E4751651-B9B4-4B24-B89F-85D933AEE8DE}"/>
              </a:ext>
            </a:extLst>
          </p:cNvPr>
          <p:cNvPicPr>
            <a:picLocks noChangeAspect="1"/>
          </p:cNvPicPr>
          <p:nvPr/>
        </p:nvPicPr>
        <p:blipFill>
          <a:blip r:embed="rId7"/>
          <a:stretch>
            <a:fillRect/>
          </a:stretch>
        </p:blipFill>
        <p:spPr>
          <a:xfrm>
            <a:off x="1483042" y="3765433"/>
            <a:ext cx="6124575" cy="1362075"/>
          </a:xfrm>
          <a:prstGeom prst="rect">
            <a:avLst/>
          </a:prstGeom>
        </p:spPr>
      </p:pic>
      <p:sp>
        <p:nvSpPr>
          <p:cNvPr id="9" name="TextBox 8">
            <a:extLst>
              <a:ext uri="{FF2B5EF4-FFF2-40B4-BE49-F238E27FC236}">
                <a16:creationId xmlns:a16="http://schemas.microsoft.com/office/drawing/2014/main" id="{7120E20D-60AE-4616-8095-6A3292BFFE2F}"/>
              </a:ext>
            </a:extLst>
          </p:cNvPr>
          <p:cNvSpPr txBox="1"/>
          <p:nvPr/>
        </p:nvSpPr>
        <p:spPr>
          <a:xfrm>
            <a:off x="7679094" y="2440512"/>
            <a:ext cx="338598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All files should be in appropriate folders.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Shortcuts should be used to link to other folders if used. </a:t>
            </a:r>
          </a:p>
          <a:p>
            <a:endParaRPr lang="en-US" dirty="0"/>
          </a:p>
          <a:p>
            <a:r>
              <a:rPr lang="en-US" b="1" dirty="0"/>
              <a:t>Example:</a:t>
            </a:r>
          </a:p>
          <a:p>
            <a:r>
              <a:rPr lang="en-US" i="1" dirty="0"/>
              <a:t>Environment&gt;Mountains&gt; </a:t>
            </a:r>
            <a:r>
              <a:rPr lang="en-US" i="1" dirty="0" err="1"/>
              <a:t>ConifirTree</a:t>
            </a:r>
            <a:r>
              <a:rPr lang="en-US" i="1" dirty="0"/>
              <a:t>&gt;</a:t>
            </a:r>
            <a:r>
              <a:rPr lang="en-US" i="1" dirty="0" err="1"/>
              <a:t>ConifirTreeTextures</a:t>
            </a:r>
            <a:r>
              <a:rPr lang="en-US" i="1" dirty="0"/>
              <a:t>&gt; ConifirTreeAlbedo.png</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928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Limitations and Requirements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sp>
        <p:nvSpPr>
          <p:cNvPr id="15" name="Content Placeholder 2">
            <a:extLst>
              <a:ext uri="{FF2B5EF4-FFF2-40B4-BE49-F238E27FC236}">
                <a16:creationId xmlns:a16="http://schemas.microsoft.com/office/drawing/2014/main" id="{C038D165-F46D-4EC8-9480-09981B0A24DD}"/>
              </a:ext>
            </a:extLst>
          </p:cNvPr>
          <p:cNvSpPr txBox="1">
            <a:spLocks/>
          </p:cNvSpPr>
          <p:nvPr/>
        </p:nvSpPr>
        <p:spPr>
          <a:xfrm>
            <a:off x="1295401" y="2556932"/>
            <a:ext cx="960119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All assets should aim to be under 7,000 tris </a:t>
            </a:r>
          </a:p>
          <a:p>
            <a:r>
              <a:rPr lang="en-US" dirty="0"/>
              <a:t>All textures should be aiming to be under 1k resolution</a:t>
            </a:r>
          </a:p>
          <a:p>
            <a:r>
              <a:rPr lang="en-US" dirty="0"/>
              <a:t>Assets should be modular </a:t>
            </a:r>
          </a:p>
          <a:p>
            <a:r>
              <a:rPr lang="en-US" dirty="0"/>
              <a:t>Any environmental asset should be seamless unless a direct reason is given for it to not be.</a:t>
            </a:r>
          </a:p>
          <a:p>
            <a:endParaRPr lang="en-US" dirty="0"/>
          </a:p>
        </p:txBody>
      </p:sp>
    </p:spTree>
    <p:extLst>
      <p:ext uri="{BB962C8B-B14F-4D97-AF65-F5344CB8AC3E}">
        <p14:creationId xmlns:p14="http://schemas.microsoft.com/office/powerpoint/2010/main" val="93824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D59E1440-2425-43B9-BD34-E1DDA09BFB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3042" y="2608262"/>
            <a:ext cx="6291674" cy="3317875"/>
          </a:xfrm>
        </p:spPr>
      </p:pic>
      <p:pic>
        <p:nvPicPr>
          <p:cNvPr id="2050" name="Picture 2" descr="Image result for arrow">
            <a:extLst>
              <a:ext uri="{FF2B5EF4-FFF2-40B4-BE49-F238E27FC236}">
                <a16:creationId xmlns:a16="http://schemas.microsoft.com/office/drawing/2014/main" id="{F05DF083-BCF6-42E5-95B8-88184C9F1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416595">
            <a:off x="7574142" y="3317536"/>
            <a:ext cx="1065079" cy="106507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8544882" y="3676661"/>
            <a:ext cx="2073356" cy="1240572"/>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Ground not just sand but actually populated with assets.</a:t>
            </a:r>
          </a:p>
        </p:txBody>
      </p:sp>
      <p:pic>
        <p:nvPicPr>
          <p:cNvPr id="14" name="Picture 2" descr="Image result for arrow">
            <a:extLst>
              <a:ext uri="{FF2B5EF4-FFF2-40B4-BE49-F238E27FC236}">
                <a16:creationId xmlns:a16="http://schemas.microsoft.com/office/drawing/2014/main" id="{73B106EF-BA39-4A3E-9225-4209165F8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973373" y="2013876"/>
            <a:ext cx="1869386" cy="186938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709697" y="2962437"/>
            <a:ext cx="2073356" cy="714219"/>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Temple ruins or stonework adding more detail</a:t>
            </a:r>
          </a:p>
        </p:txBody>
      </p:sp>
      <p:pic>
        <p:nvPicPr>
          <p:cNvPr id="16" name="Picture 2" descr="Image result for arrow">
            <a:extLst>
              <a:ext uri="{FF2B5EF4-FFF2-40B4-BE49-F238E27FC236}">
                <a16:creationId xmlns:a16="http://schemas.microsoft.com/office/drawing/2014/main" id="{96B98FC0-7301-4154-9BA6-44AA835F3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327626">
            <a:off x="6177025" y="4320433"/>
            <a:ext cx="1271976" cy="307253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Stone and rocks should be a sandstone which will be soft and light. </a:t>
            </a:r>
          </a:p>
        </p:txBody>
      </p:sp>
    </p:spTree>
    <p:extLst>
      <p:ext uri="{BB962C8B-B14F-4D97-AF65-F5344CB8AC3E}">
        <p14:creationId xmlns:p14="http://schemas.microsoft.com/office/powerpoint/2010/main" val="566402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1023045" y="1102747"/>
            <a:ext cx="2073356" cy="1240572"/>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Lots of focus on the earth and rocks in this area, the exit from the biome should look similar to this.</a:t>
            </a:r>
          </a:p>
        </p:txBody>
      </p:sp>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012448" y="2858172"/>
            <a:ext cx="2073356" cy="714219"/>
          </a:xfrm>
          <a:prstGeom prst="rect">
            <a:avLst/>
          </a:prstGeom>
        </p:spPr>
        <p:txBody>
          <a:bodyPr vert="horz" lIns="91440" tIns="45720" rIns="91440" bIns="45720" rtlCol="0" anchor="t">
            <a:normAutofit fontScale="5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Architecture should mirror Nepal and some Nepalese's pagodas</a:t>
            </a:r>
          </a:p>
        </p:txBody>
      </p:sp>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The environment will have snow and lots of alpine assets referenced here</a:t>
            </a:r>
          </a:p>
        </p:txBody>
      </p:sp>
      <p:pic>
        <p:nvPicPr>
          <p:cNvPr id="7" name="Picture 6">
            <a:extLst>
              <a:ext uri="{FF2B5EF4-FFF2-40B4-BE49-F238E27FC236}">
                <a16:creationId xmlns:a16="http://schemas.microsoft.com/office/drawing/2014/main" id="{C7036005-F4B3-490D-BCA3-E1F15F2CA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03" y="2500770"/>
            <a:ext cx="6916738" cy="3647499"/>
          </a:xfrm>
          <a:prstGeom prst="rect">
            <a:avLst/>
          </a:prstGeom>
          <a:ln w="22225">
            <a:solidFill>
              <a:srgbClr val="83992A"/>
            </a:solidFill>
          </a:ln>
        </p:spPr>
      </p:pic>
      <p:pic>
        <p:nvPicPr>
          <p:cNvPr id="19" name="Picture 2" descr="Image result for arrow">
            <a:extLst>
              <a:ext uri="{FF2B5EF4-FFF2-40B4-BE49-F238E27FC236}">
                <a16:creationId xmlns:a16="http://schemas.microsoft.com/office/drawing/2014/main" id="{93660025-105A-4C71-850D-2D27DBDC6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5382006" y="1406968"/>
            <a:ext cx="2648206" cy="26482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rrow">
            <a:extLst>
              <a:ext uri="{FF2B5EF4-FFF2-40B4-BE49-F238E27FC236}">
                <a16:creationId xmlns:a16="http://schemas.microsoft.com/office/drawing/2014/main" id="{8EDC0B13-5060-4FB1-95A7-ACC5F7948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860168" y="4442487"/>
            <a:ext cx="1140122" cy="11401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rrow">
            <a:extLst>
              <a:ext uri="{FF2B5EF4-FFF2-40B4-BE49-F238E27FC236}">
                <a16:creationId xmlns:a16="http://schemas.microsoft.com/office/drawing/2014/main" id="{EF3B7A5E-A7DD-4F22-B620-2106F82C0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393533">
            <a:off x="1309824" y="2088470"/>
            <a:ext cx="1140122" cy="114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9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Based on classic coffee grinders and a unique bipedal design.</a:t>
            </a:r>
          </a:p>
          <a:p>
            <a:r>
              <a:rPr lang="en-US" dirty="0">
                <a:solidFill>
                  <a:schemeClr val="bg1"/>
                </a:solidFill>
              </a:rPr>
              <a:t>Arms functions as legs to fuel movement as they chase the player. </a:t>
            </a:r>
          </a:p>
        </p:txBody>
      </p:sp>
      <p:pic>
        <p:nvPicPr>
          <p:cNvPr id="9" name="Picture 8">
            <a:extLst>
              <a:ext uri="{FF2B5EF4-FFF2-40B4-BE49-F238E27FC236}">
                <a16:creationId xmlns:a16="http://schemas.microsoft.com/office/drawing/2014/main" id="{FC0F36CD-0B1E-4E3D-9E63-9D9CD118D758}"/>
              </a:ext>
            </a:extLst>
          </p:cNvPr>
          <p:cNvPicPr>
            <a:picLocks noChangeAspect="1"/>
          </p:cNvPicPr>
          <p:nvPr/>
        </p:nvPicPr>
        <p:blipFill rotWithShape="1">
          <a:blip r:embed="rId3"/>
          <a:srcRect t="1206" b="1"/>
          <a:stretch/>
        </p:blipFill>
        <p:spPr>
          <a:xfrm>
            <a:off x="608012" y="2406154"/>
            <a:ext cx="6391099" cy="3574960"/>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224972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Beanbo is a coffee bean who is trying to escape the grinder and collect more coffee beans.</a:t>
            </a:r>
          </a:p>
          <a:p>
            <a:r>
              <a:rPr lang="en-US" dirty="0">
                <a:solidFill>
                  <a:schemeClr val="bg1"/>
                </a:solidFill>
              </a:rPr>
              <a:t>His design is a rough bean with unique features. </a:t>
            </a:r>
          </a:p>
        </p:txBody>
      </p:sp>
      <p:pic>
        <p:nvPicPr>
          <p:cNvPr id="4" name="Picture 3">
            <a:extLst>
              <a:ext uri="{FF2B5EF4-FFF2-40B4-BE49-F238E27FC236}">
                <a16:creationId xmlns:a16="http://schemas.microsoft.com/office/drawing/2014/main" id="{A5C77FB1-2BD7-47C5-BDCB-1AE05486D35B}"/>
              </a:ext>
            </a:extLst>
          </p:cNvPr>
          <p:cNvPicPr>
            <a:picLocks noChangeAspect="1"/>
          </p:cNvPicPr>
          <p:nvPr/>
        </p:nvPicPr>
        <p:blipFill>
          <a:blip r:embed="rId3"/>
          <a:stretch>
            <a:fillRect/>
          </a:stretch>
        </p:blipFill>
        <p:spPr>
          <a:xfrm>
            <a:off x="608011" y="2391500"/>
            <a:ext cx="6391100" cy="3613966"/>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101917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4552948" y="982132"/>
            <a:ext cx="6343649"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667251" y="2556932"/>
            <a:ext cx="6089649" cy="3318936"/>
          </a:xfrm>
        </p:spPr>
        <p:txBody>
          <a:bodyPr>
            <a:normAutofit fontScale="92500" lnSpcReduction="20000"/>
          </a:bodyPr>
          <a:lstStyle/>
          <a:p>
            <a:r>
              <a:rPr lang="en-US" dirty="0">
                <a:solidFill>
                  <a:schemeClr val="bg1"/>
                </a:solidFill>
              </a:rPr>
              <a:t>1.  The path should look seamless with the environment </a:t>
            </a:r>
          </a:p>
          <a:p>
            <a:r>
              <a:rPr lang="en-US" dirty="0">
                <a:solidFill>
                  <a:schemeClr val="bg1"/>
                </a:solidFill>
              </a:rPr>
              <a:t>2. Pathways should not be flat and straight but instead can go up and down or curves</a:t>
            </a:r>
          </a:p>
          <a:p>
            <a:r>
              <a:rPr lang="en-US" dirty="0">
                <a:solidFill>
                  <a:schemeClr val="bg1"/>
                </a:solidFill>
              </a:rPr>
              <a:t>3.  The pathway for the mountain should have lots of little rocks and less grass popping up</a:t>
            </a:r>
          </a:p>
          <a:p>
            <a:r>
              <a:rPr lang="en-US" dirty="0">
                <a:solidFill>
                  <a:schemeClr val="bg1"/>
                </a:solidFill>
              </a:rPr>
              <a:t>4.  The pathway for the desert should be sandy with less rocks and pebbles popping out.</a:t>
            </a:r>
          </a:p>
          <a:p>
            <a:r>
              <a:rPr lang="en-US" dirty="0">
                <a:solidFill>
                  <a:schemeClr val="bg1"/>
                </a:solidFill>
              </a:rPr>
              <a:t>5.  Rocks and Pebbles almost falling off</a:t>
            </a:r>
          </a:p>
          <a:p>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CD9B6E7F-2325-4517-8228-19BC89F18731}"/>
              </a:ext>
            </a:extLst>
          </p:cNvPr>
          <p:cNvPicPr>
            <a:picLocks noChangeAspect="1"/>
          </p:cNvPicPr>
          <p:nvPr/>
        </p:nvPicPr>
        <p:blipFill>
          <a:blip r:embed="rId3"/>
          <a:stretch>
            <a:fillRect/>
          </a:stretch>
        </p:blipFill>
        <p:spPr>
          <a:xfrm>
            <a:off x="608012" y="631323"/>
            <a:ext cx="3811588" cy="5617077"/>
          </a:xfrm>
          <a:prstGeom prst="rect">
            <a:avLst/>
          </a:prstGeom>
        </p:spPr>
      </p:pic>
      <p:pic>
        <p:nvPicPr>
          <p:cNvPr id="5" name="Picture 4">
            <a:extLst>
              <a:ext uri="{FF2B5EF4-FFF2-40B4-BE49-F238E27FC236}">
                <a16:creationId xmlns:a16="http://schemas.microsoft.com/office/drawing/2014/main" id="{482A2931-DF3C-42FC-AFF5-156CDFD03CE5}"/>
              </a:ext>
            </a:extLst>
          </p:cNvPr>
          <p:cNvPicPr>
            <a:picLocks noChangeAspect="1"/>
          </p:cNvPicPr>
          <p:nvPr/>
        </p:nvPicPr>
        <p:blipFill>
          <a:blip r:embed="rId4"/>
          <a:stretch>
            <a:fillRect/>
          </a:stretch>
        </p:blipFill>
        <p:spPr>
          <a:xfrm>
            <a:off x="4419601" y="1948390"/>
            <a:ext cx="247650" cy="523875"/>
          </a:xfrm>
          <a:prstGeom prst="rect">
            <a:avLst/>
          </a:prstGeom>
        </p:spPr>
      </p:pic>
    </p:spTree>
    <p:extLst>
      <p:ext uri="{BB962C8B-B14F-4D97-AF65-F5344CB8AC3E}">
        <p14:creationId xmlns:p14="http://schemas.microsoft.com/office/powerpoint/2010/main" val="9753403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821</TotalTime>
  <Words>2264</Words>
  <Application>Microsoft Office PowerPoint</Application>
  <PresentationFormat>Widescreen</PresentationFormat>
  <Paragraphs>440</Paragraphs>
  <Slides>49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Garamond</vt:lpstr>
      <vt:lpstr>Organic</vt:lpstr>
      <vt:lpstr>Coffee Mania Art-Bible</vt:lpstr>
      <vt:lpstr>Project overview</vt:lpstr>
      <vt:lpstr>Team members and roles</vt:lpstr>
      <vt:lpstr>Moodboards </vt:lpstr>
      <vt:lpstr>Aiden - Desert</vt:lpstr>
      <vt:lpstr>Aiden - Mountains</vt:lpstr>
      <vt:lpstr>Domenic</vt:lpstr>
      <vt:lpstr>Domenic</vt:lpstr>
      <vt:lpstr>Tarek - Pathing</vt:lpstr>
      <vt:lpstr>Art style Stylized PBR</vt:lpstr>
      <vt:lpstr>What defines our style?</vt:lpstr>
      <vt:lpstr>Examples of each section</vt:lpstr>
      <vt:lpstr>Examples of each section</vt:lpstr>
      <vt:lpstr>Examples of each section</vt:lpstr>
      <vt:lpstr>A justification of the art style</vt:lpstr>
      <vt:lpstr>Concept art</vt:lpstr>
      <vt:lpstr>Aiden - Mountain</vt:lpstr>
      <vt:lpstr>Aiden – Mountain Expanded</vt:lpstr>
      <vt:lpstr>Aiden - Desert</vt:lpstr>
      <vt:lpstr>Aiden – Desert Expanded</vt:lpstr>
      <vt:lpstr>Domenic</vt:lpstr>
      <vt:lpstr>Domenic</vt:lpstr>
      <vt:lpstr>Tarek - Pathing</vt:lpstr>
      <vt:lpstr>Color palletes </vt:lpstr>
      <vt:lpstr>Mountains</vt:lpstr>
      <vt:lpstr>Desert</vt:lpstr>
      <vt:lpstr>Character</vt:lpstr>
      <vt:lpstr>Asset list</vt:lpstr>
      <vt:lpstr>Asset list</vt:lpstr>
      <vt:lpstr>Asset list</vt:lpstr>
      <vt:lpstr>Asset list Expanded-Aiden</vt:lpstr>
      <vt:lpstr>Asset list Expanded-Aiden</vt:lpstr>
      <vt:lpstr>Asset list Expanded-Aiden</vt:lpstr>
      <vt:lpstr>Asset list Expanded-Aiden</vt:lpstr>
      <vt:lpstr>Asset list Expanded -Domenic</vt:lpstr>
      <vt:lpstr>Asset list Expanded -Domenic</vt:lpstr>
      <vt:lpstr>Asset list Expanded -Domenic</vt:lpstr>
      <vt:lpstr>Animation asset list</vt:lpstr>
      <vt:lpstr>Art tools</vt:lpstr>
      <vt:lpstr>Photoshop</vt:lpstr>
      <vt:lpstr>Maya</vt:lpstr>
      <vt:lpstr>Zbrush</vt:lpstr>
      <vt:lpstr>Substance Painter</vt:lpstr>
      <vt:lpstr>Substance Designer</vt:lpstr>
      <vt:lpstr>Pipeline Diagram</vt:lpstr>
      <vt:lpstr>Technical Guidelines </vt:lpstr>
      <vt:lpstr>Naming Conventions </vt:lpstr>
      <vt:lpstr>File Format</vt:lpstr>
      <vt:lpstr>Limitations and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Mania Art-Bible</dc:title>
  <dc:creator>Aiden Thiele</dc:creator>
  <cp:lastModifiedBy>Aiden Thiele</cp:lastModifiedBy>
  <cp:revision>21</cp:revision>
  <dcterms:created xsi:type="dcterms:W3CDTF">2019-10-15T00:16:45Z</dcterms:created>
  <dcterms:modified xsi:type="dcterms:W3CDTF">2019-10-22T05:53:21Z</dcterms:modified>
</cp:coreProperties>
</file>